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5.jpg" ContentType="image/png"/>
  <Override PartName="/ppt/media/image28.jpg" ContentType="image/png"/>
  <Override PartName="/ppt/media/image29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0691813" cy="7559675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12D730-8833-4AB4-AD95-1B478E34277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5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4284C5-F918-4667-94F7-98751830D78E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4AAE497F-8AAB-439C-9455-4D9075D707FF}">
      <dgm:prSet phldrT="[텍스트]" custT="1"/>
      <dgm:spPr/>
      <dgm:t>
        <a:bodyPr/>
        <a:lstStyle/>
        <a:p>
          <a:pPr latinLnBrk="1"/>
          <a:r>
            <a:rPr lang="ko-KR" altLang="en-US" sz="1200" dirty="0"/>
            <a:t>회로설계</a:t>
          </a:r>
          <a:r>
            <a:rPr lang="en-US" altLang="ko-KR" sz="1200" dirty="0"/>
            <a:t>(OrCAD or PADS Logic)</a:t>
          </a:r>
        </a:p>
      </dgm:t>
    </dgm:pt>
    <dgm:pt modelId="{8524720E-4DDF-43ED-B4D1-BFA32C4447A7}" type="parTrans" cxnId="{0B5980E3-E083-4462-BA50-08D3C2D6306C}">
      <dgm:prSet/>
      <dgm:spPr/>
      <dgm:t>
        <a:bodyPr/>
        <a:lstStyle/>
        <a:p>
          <a:pPr latinLnBrk="1"/>
          <a:endParaRPr lang="ko-KR" altLang="en-US"/>
        </a:p>
      </dgm:t>
    </dgm:pt>
    <dgm:pt modelId="{10A7B6AC-E0AC-45F6-90FD-E6979A37CBAF}" type="sibTrans" cxnId="{0B5980E3-E083-4462-BA50-08D3C2D6306C}">
      <dgm:prSet/>
      <dgm:spPr/>
      <dgm:t>
        <a:bodyPr/>
        <a:lstStyle/>
        <a:p>
          <a:pPr latinLnBrk="1"/>
          <a:endParaRPr lang="ko-KR" altLang="en-US"/>
        </a:p>
      </dgm:t>
    </dgm:pt>
    <dgm:pt modelId="{54B3ECF4-DE27-4439-8CA1-396F69F51AC2}">
      <dgm:prSet phldrT="[텍스트]" custT="1"/>
      <dgm:spPr/>
      <dgm:t>
        <a:bodyPr/>
        <a:lstStyle/>
        <a:p>
          <a:pPr latinLnBrk="1"/>
          <a:r>
            <a:rPr lang="en-US" altLang="ko-KR" sz="1200" dirty="0"/>
            <a:t>Artwork  (PADS Layout)</a:t>
          </a:r>
        </a:p>
      </dgm:t>
    </dgm:pt>
    <dgm:pt modelId="{6C897D60-515E-4A79-BFCA-C00F9F93BE30}" type="parTrans" cxnId="{A47D6DBB-FA0E-46F3-BCD7-8CB93117C6A3}">
      <dgm:prSet/>
      <dgm:spPr/>
      <dgm:t>
        <a:bodyPr/>
        <a:lstStyle/>
        <a:p>
          <a:pPr latinLnBrk="1"/>
          <a:endParaRPr lang="ko-KR" altLang="en-US"/>
        </a:p>
      </dgm:t>
    </dgm:pt>
    <dgm:pt modelId="{59E7FC4E-66A6-4911-A4B3-6DB85773CFF1}" type="sibTrans" cxnId="{A47D6DBB-FA0E-46F3-BCD7-8CB93117C6A3}">
      <dgm:prSet/>
      <dgm:spPr/>
      <dgm:t>
        <a:bodyPr/>
        <a:lstStyle/>
        <a:p>
          <a:pPr latinLnBrk="1"/>
          <a:endParaRPr lang="ko-KR" altLang="en-US"/>
        </a:p>
      </dgm:t>
    </dgm:pt>
    <dgm:pt modelId="{B88EEDA0-C190-4DDC-B9AF-1F574BA77E81}">
      <dgm:prSet phldrT="[텍스트]" custT="1"/>
      <dgm:spPr/>
      <dgm:t>
        <a:bodyPr/>
        <a:lstStyle/>
        <a:p>
          <a:pPr latinLnBrk="1"/>
          <a:r>
            <a:rPr lang="ko-KR" altLang="en-US" sz="1200" dirty="0"/>
            <a:t>회로 납땜</a:t>
          </a:r>
        </a:p>
      </dgm:t>
    </dgm:pt>
    <dgm:pt modelId="{DBF7C500-4B50-4AE5-9DEB-AFA4FA9C550D}" type="parTrans" cxnId="{B11D1328-89A4-4381-A736-A389ACF23E93}">
      <dgm:prSet/>
      <dgm:spPr/>
      <dgm:t>
        <a:bodyPr/>
        <a:lstStyle/>
        <a:p>
          <a:pPr latinLnBrk="1"/>
          <a:endParaRPr lang="ko-KR" altLang="en-US"/>
        </a:p>
      </dgm:t>
    </dgm:pt>
    <dgm:pt modelId="{6E5D8B8D-7CA8-4138-B1A9-F102359D17D9}" type="sibTrans" cxnId="{B11D1328-89A4-4381-A736-A389ACF23E93}">
      <dgm:prSet/>
      <dgm:spPr/>
      <dgm:t>
        <a:bodyPr/>
        <a:lstStyle/>
        <a:p>
          <a:pPr latinLnBrk="1"/>
          <a:endParaRPr lang="ko-KR" altLang="en-US"/>
        </a:p>
      </dgm:t>
    </dgm:pt>
    <dgm:pt modelId="{D3608398-2762-4231-86FC-D50330C60D67}">
      <dgm:prSet phldrT="[텍스트]" custT="1"/>
      <dgm:spPr/>
      <dgm:t>
        <a:bodyPr/>
        <a:lstStyle/>
        <a:p>
          <a:pPr latinLnBrk="1"/>
          <a:r>
            <a:rPr lang="ko-KR" altLang="en-US" sz="1200" dirty="0"/>
            <a:t>기본 기능 테스트</a:t>
          </a:r>
          <a:r>
            <a:rPr lang="en-US" altLang="ko-KR" sz="1200" dirty="0"/>
            <a:t>(Bread Board)</a:t>
          </a:r>
        </a:p>
      </dgm:t>
    </dgm:pt>
    <dgm:pt modelId="{C987604C-6AE6-4CB4-870E-30D9648E66B5}" type="parTrans" cxnId="{B4FC501F-BA48-4BC0-A093-5AEAC844DE6C}">
      <dgm:prSet/>
      <dgm:spPr/>
      <dgm:t>
        <a:bodyPr/>
        <a:lstStyle/>
        <a:p>
          <a:pPr latinLnBrk="1"/>
          <a:endParaRPr lang="ko-KR" altLang="en-US"/>
        </a:p>
      </dgm:t>
    </dgm:pt>
    <dgm:pt modelId="{E592E32E-C6AF-4D91-BF1A-6D418C9E6F38}" type="sibTrans" cxnId="{B4FC501F-BA48-4BC0-A093-5AEAC844DE6C}">
      <dgm:prSet/>
      <dgm:spPr/>
      <dgm:t>
        <a:bodyPr/>
        <a:lstStyle/>
        <a:p>
          <a:pPr latinLnBrk="1"/>
          <a:endParaRPr lang="ko-KR" altLang="en-US"/>
        </a:p>
      </dgm:t>
    </dgm:pt>
    <dgm:pt modelId="{91FB145B-AEF8-4570-92B7-2ADCF5224B7C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자료 조사 및 </a:t>
          </a:r>
          <a:endParaRPr lang="en-US" altLang="ko-KR" sz="1200" dirty="0"/>
        </a:p>
        <a:p>
          <a:pPr latinLnBrk="1"/>
          <a:r>
            <a:rPr lang="ko-KR" altLang="en-US" sz="1200" dirty="0"/>
            <a:t>계획 수립</a:t>
          </a:r>
          <a:endParaRPr lang="en-US" altLang="ko-KR" sz="1200" dirty="0"/>
        </a:p>
      </dgm:t>
    </dgm:pt>
    <dgm:pt modelId="{FE4DDF57-ACC4-485B-8C58-C13D55967A6B}" type="parTrans" cxnId="{8D3025E4-F61E-4C22-9E02-0F2CEDB35856}">
      <dgm:prSet/>
      <dgm:spPr/>
      <dgm:t>
        <a:bodyPr/>
        <a:lstStyle/>
        <a:p>
          <a:pPr latinLnBrk="1"/>
          <a:endParaRPr lang="ko-KR" altLang="en-US"/>
        </a:p>
      </dgm:t>
    </dgm:pt>
    <dgm:pt modelId="{4E44E457-0F83-4274-B0AA-F7DB4E286E40}" type="sibTrans" cxnId="{8D3025E4-F61E-4C22-9E02-0F2CEDB35856}">
      <dgm:prSet/>
      <dgm:spPr/>
      <dgm:t>
        <a:bodyPr/>
        <a:lstStyle/>
        <a:p>
          <a:pPr latinLnBrk="1"/>
          <a:endParaRPr lang="ko-KR" altLang="en-US"/>
        </a:p>
      </dgm:t>
    </dgm:pt>
    <dgm:pt modelId="{6ED140AC-F17F-40C6-8BC5-7D6AB10EBABD}">
      <dgm:prSet phldrT="[텍스트]" custT="1"/>
      <dgm:spPr/>
      <dgm:t>
        <a:bodyPr/>
        <a:lstStyle/>
        <a:p>
          <a:pPr latinLnBrk="1"/>
          <a:r>
            <a:rPr lang="ko-KR" altLang="en-US" sz="1200" dirty="0"/>
            <a:t>펌웨어</a:t>
          </a:r>
        </a:p>
      </dgm:t>
    </dgm:pt>
    <dgm:pt modelId="{D88C4C6C-C4EC-4746-87CE-09A60D973484}" type="parTrans" cxnId="{B6778B24-CC1F-4D45-B89C-E1D128F7851D}">
      <dgm:prSet/>
      <dgm:spPr/>
      <dgm:t>
        <a:bodyPr/>
        <a:lstStyle/>
        <a:p>
          <a:pPr latinLnBrk="1"/>
          <a:endParaRPr lang="ko-KR" altLang="en-US"/>
        </a:p>
      </dgm:t>
    </dgm:pt>
    <dgm:pt modelId="{3BA2DE0D-886A-4ED1-8B17-CBC6CDFE3C74}" type="sibTrans" cxnId="{B6778B24-CC1F-4D45-B89C-E1D128F7851D}">
      <dgm:prSet/>
      <dgm:spPr/>
      <dgm:t>
        <a:bodyPr/>
        <a:lstStyle/>
        <a:p>
          <a:pPr latinLnBrk="1"/>
          <a:endParaRPr lang="ko-KR" altLang="en-US"/>
        </a:p>
      </dgm:t>
    </dgm:pt>
    <dgm:pt modelId="{26A4A035-BF70-4A71-B043-13EC8B5A25B8}" type="pres">
      <dgm:prSet presAssocID="{084284C5-F918-4667-94F7-98751830D78E}" presName="Name0" presStyleCnt="0">
        <dgm:presLayoutVars>
          <dgm:dir/>
          <dgm:resizeHandles val="exact"/>
        </dgm:presLayoutVars>
      </dgm:prSet>
      <dgm:spPr/>
    </dgm:pt>
    <dgm:pt modelId="{6298911C-CCB4-46C5-93A3-4D4DA7B2460B}" type="pres">
      <dgm:prSet presAssocID="{91FB145B-AEF8-4570-92B7-2ADCF5224B7C}" presName="node" presStyleLbl="node1" presStyleIdx="0" presStyleCnt="6">
        <dgm:presLayoutVars>
          <dgm:bulletEnabled val="1"/>
        </dgm:presLayoutVars>
      </dgm:prSet>
      <dgm:spPr/>
    </dgm:pt>
    <dgm:pt modelId="{01374DF4-9F66-4FF2-9E2D-C0A990BAE02C}" type="pres">
      <dgm:prSet presAssocID="{4E44E457-0F83-4274-B0AA-F7DB4E286E40}" presName="sibTrans" presStyleLbl="sibTrans2D1" presStyleIdx="0" presStyleCnt="5"/>
      <dgm:spPr/>
    </dgm:pt>
    <dgm:pt modelId="{6E7E7266-E4DE-4A89-9263-C4CED8E45952}" type="pres">
      <dgm:prSet presAssocID="{4E44E457-0F83-4274-B0AA-F7DB4E286E40}" presName="connectorText" presStyleLbl="sibTrans2D1" presStyleIdx="0" presStyleCnt="5"/>
      <dgm:spPr/>
    </dgm:pt>
    <dgm:pt modelId="{B2E6E39F-830A-448E-A1BD-8390B9750CB6}" type="pres">
      <dgm:prSet presAssocID="{D3608398-2762-4231-86FC-D50330C60D67}" presName="node" presStyleLbl="node1" presStyleIdx="1" presStyleCnt="6">
        <dgm:presLayoutVars>
          <dgm:bulletEnabled val="1"/>
        </dgm:presLayoutVars>
      </dgm:prSet>
      <dgm:spPr/>
    </dgm:pt>
    <dgm:pt modelId="{5EA2341A-54F4-420A-8B06-D410F6B60AEA}" type="pres">
      <dgm:prSet presAssocID="{E592E32E-C6AF-4D91-BF1A-6D418C9E6F38}" presName="sibTrans" presStyleLbl="sibTrans2D1" presStyleIdx="1" presStyleCnt="5"/>
      <dgm:spPr/>
    </dgm:pt>
    <dgm:pt modelId="{88A7C134-9850-433B-9AE2-8C7BA1DD7EC6}" type="pres">
      <dgm:prSet presAssocID="{E592E32E-C6AF-4D91-BF1A-6D418C9E6F38}" presName="connectorText" presStyleLbl="sibTrans2D1" presStyleIdx="1" presStyleCnt="5"/>
      <dgm:spPr/>
    </dgm:pt>
    <dgm:pt modelId="{1F531C9F-9996-419F-B2BF-A8585F292674}" type="pres">
      <dgm:prSet presAssocID="{4AAE497F-8AAB-439C-9455-4D9075D707FF}" presName="node" presStyleLbl="node1" presStyleIdx="2" presStyleCnt="6">
        <dgm:presLayoutVars>
          <dgm:bulletEnabled val="1"/>
        </dgm:presLayoutVars>
      </dgm:prSet>
      <dgm:spPr/>
    </dgm:pt>
    <dgm:pt modelId="{14F111B7-E7D2-4C65-A34A-E391EF293943}" type="pres">
      <dgm:prSet presAssocID="{10A7B6AC-E0AC-45F6-90FD-E6979A37CBAF}" presName="sibTrans" presStyleLbl="sibTrans2D1" presStyleIdx="2" presStyleCnt="5"/>
      <dgm:spPr/>
    </dgm:pt>
    <dgm:pt modelId="{EC72F918-F908-464C-ACF4-0C9DE71CB7D8}" type="pres">
      <dgm:prSet presAssocID="{10A7B6AC-E0AC-45F6-90FD-E6979A37CBAF}" presName="connectorText" presStyleLbl="sibTrans2D1" presStyleIdx="2" presStyleCnt="5"/>
      <dgm:spPr/>
    </dgm:pt>
    <dgm:pt modelId="{09A0482B-681A-4440-9E4D-77EC1985AD2A}" type="pres">
      <dgm:prSet presAssocID="{54B3ECF4-DE27-4439-8CA1-396F69F51AC2}" presName="node" presStyleLbl="node1" presStyleIdx="3" presStyleCnt="6">
        <dgm:presLayoutVars>
          <dgm:bulletEnabled val="1"/>
        </dgm:presLayoutVars>
      </dgm:prSet>
      <dgm:spPr/>
    </dgm:pt>
    <dgm:pt modelId="{9ABF49B6-F6CE-4AC4-89E9-467568B9CDDB}" type="pres">
      <dgm:prSet presAssocID="{59E7FC4E-66A6-4911-A4B3-6DB85773CFF1}" presName="sibTrans" presStyleLbl="sibTrans2D1" presStyleIdx="3" presStyleCnt="5"/>
      <dgm:spPr/>
    </dgm:pt>
    <dgm:pt modelId="{F3F7C4B3-9328-4DC9-A4B1-6E93EA2936C2}" type="pres">
      <dgm:prSet presAssocID="{59E7FC4E-66A6-4911-A4B3-6DB85773CFF1}" presName="connectorText" presStyleLbl="sibTrans2D1" presStyleIdx="3" presStyleCnt="5"/>
      <dgm:spPr/>
    </dgm:pt>
    <dgm:pt modelId="{1D04C5D0-2568-438B-BE7E-894C1D4648CC}" type="pres">
      <dgm:prSet presAssocID="{B88EEDA0-C190-4DDC-B9AF-1F574BA77E81}" presName="node" presStyleLbl="node1" presStyleIdx="4" presStyleCnt="6">
        <dgm:presLayoutVars>
          <dgm:bulletEnabled val="1"/>
        </dgm:presLayoutVars>
      </dgm:prSet>
      <dgm:spPr/>
    </dgm:pt>
    <dgm:pt modelId="{6D6DDB60-83E1-4413-A1E5-561499449B1D}" type="pres">
      <dgm:prSet presAssocID="{6E5D8B8D-7CA8-4138-B1A9-F102359D17D9}" presName="sibTrans" presStyleLbl="sibTrans2D1" presStyleIdx="4" presStyleCnt="5"/>
      <dgm:spPr/>
    </dgm:pt>
    <dgm:pt modelId="{27DB505E-D76A-4216-966E-D13F0CC96E8C}" type="pres">
      <dgm:prSet presAssocID="{6E5D8B8D-7CA8-4138-B1A9-F102359D17D9}" presName="connectorText" presStyleLbl="sibTrans2D1" presStyleIdx="4" presStyleCnt="5"/>
      <dgm:spPr/>
    </dgm:pt>
    <dgm:pt modelId="{A3C781C3-A443-45DB-BB61-8DD19CA70B9D}" type="pres">
      <dgm:prSet presAssocID="{6ED140AC-F17F-40C6-8BC5-7D6AB10EBABD}" presName="node" presStyleLbl="node1" presStyleIdx="5" presStyleCnt="6">
        <dgm:presLayoutVars>
          <dgm:bulletEnabled val="1"/>
        </dgm:presLayoutVars>
      </dgm:prSet>
      <dgm:spPr/>
    </dgm:pt>
  </dgm:ptLst>
  <dgm:cxnLst>
    <dgm:cxn modelId="{F4F6000F-C9A2-4744-B203-08F62124454A}" type="presOf" srcId="{E592E32E-C6AF-4D91-BF1A-6D418C9E6F38}" destId="{5EA2341A-54F4-420A-8B06-D410F6B60AEA}" srcOrd="0" destOrd="0" presId="urn:microsoft.com/office/officeart/2005/8/layout/process1"/>
    <dgm:cxn modelId="{FFEF7011-1D8F-4064-A0D4-60BA36928708}" type="presOf" srcId="{B88EEDA0-C190-4DDC-B9AF-1F574BA77E81}" destId="{1D04C5D0-2568-438B-BE7E-894C1D4648CC}" srcOrd="0" destOrd="0" presId="urn:microsoft.com/office/officeart/2005/8/layout/process1"/>
    <dgm:cxn modelId="{36AD2E12-369C-412E-84CC-4CFC460FAE52}" type="presOf" srcId="{D3608398-2762-4231-86FC-D50330C60D67}" destId="{B2E6E39F-830A-448E-A1BD-8390B9750CB6}" srcOrd="0" destOrd="0" presId="urn:microsoft.com/office/officeart/2005/8/layout/process1"/>
    <dgm:cxn modelId="{B4FC501F-BA48-4BC0-A093-5AEAC844DE6C}" srcId="{084284C5-F918-4667-94F7-98751830D78E}" destId="{D3608398-2762-4231-86FC-D50330C60D67}" srcOrd="1" destOrd="0" parTransId="{C987604C-6AE6-4CB4-870E-30D9648E66B5}" sibTransId="{E592E32E-C6AF-4D91-BF1A-6D418C9E6F38}"/>
    <dgm:cxn modelId="{B6778B24-CC1F-4D45-B89C-E1D128F7851D}" srcId="{084284C5-F918-4667-94F7-98751830D78E}" destId="{6ED140AC-F17F-40C6-8BC5-7D6AB10EBABD}" srcOrd="5" destOrd="0" parTransId="{D88C4C6C-C4EC-4746-87CE-09A60D973484}" sibTransId="{3BA2DE0D-886A-4ED1-8B17-CBC6CDFE3C74}"/>
    <dgm:cxn modelId="{DD6DD625-F300-4494-8390-BBE5FE6D4CB4}" type="presOf" srcId="{91FB145B-AEF8-4570-92B7-2ADCF5224B7C}" destId="{6298911C-CCB4-46C5-93A3-4D4DA7B2460B}" srcOrd="0" destOrd="0" presId="urn:microsoft.com/office/officeart/2005/8/layout/process1"/>
    <dgm:cxn modelId="{B11D1328-89A4-4381-A736-A389ACF23E93}" srcId="{084284C5-F918-4667-94F7-98751830D78E}" destId="{B88EEDA0-C190-4DDC-B9AF-1F574BA77E81}" srcOrd="4" destOrd="0" parTransId="{DBF7C500-4B50-4AE5-9DEB-AFA4FA9C550D}" sibTransId="{6E5D8B8D-7CA8-4138-B1A9-F102359D17D9}"/>
    <dgm:cxn modelId="{A1BCC75F-9229-4947-A1A8-6A7FC6D1706A}" type="presOf" srcId="{6ED140AC-F17F-40C6-8BC5-7D6AB10EBABD}" destId="{A3C781C3-A443-45DB-BB61-8DD19CA70B9D}" srcOrd="0" destOrd="0" presId="urn:microsoft.com/office/officeart/2005/8/layout/process1"/>
    <dgm:cxn modelId="{0B7EF56E-937D-480A-B545-39E0067C86A6}" type="presOf" srcId="{E592E32E-C6AF-4D91-BF1A-6D418C9E6F38}" destId="{88A7C134-9850-433B-9AE2-8C7BA1DD7EC6}" srcOrd="1" destOrd="0" presId="urn:microsoft.com/office/officeart/2005/8/layout/process1"/>
    <dgm:cxn modelId="{8474B071-4EE3-44EA-A820-8793D3802934}" type="presOf" srcId="{4E44E457-0F83-4274-B0AA-F7DB4E286E40}" destId="{01374DF4-9F66-4FF2-9E2D-C0A990BAE02C}" srcOrd="0" destOrd="0" presId="urn:microsoft.com/office/officeart/2005/8/layout/process1"/>
    <dgm:cxn modelId="{909FD376-2D63-47AF-9412-E10CE581680C}" type="presOf" srcId="{59E7FC4E-66A6-4911-A4B3-6DB85773CFF1}" destId="{F3F7C4B3-9328-4DC9-A4B1-6E93EA2936C2}" srcOrd="1" destOrd="0" presId="urn:microsoft.com/office/officeart/2005/8/layout/process1"/>
    <dgm:cxn modelId="{5BCDBB8F-1131-40E8-ADA2-E3BC7C6BF2D1}" type="presOf" srcId="{54B3ECF4-DE27-4439-8CA1-396F69F51AC2}" destId="{09A0482B-681A-4440-9E4D-77EC1985AD2A}" srcOrd="0" destOrd="0" presId="urn:microsoft.com/office/officeart/2005/8/layout/process1"/>
    <dgm:cxn modelId="{C16F0DA5-CCFF-496A-AC76-0086BE771588}" type="presOf" srcId="{10A7B6AC-E0AC-45F6-90FD-E6979A37CBAF}" destId="{EC72F918-F908-464C-ACF4-0C9DE71CB7D8}" srcOrd="1" destOrd="0" presId="urn:microsoft.com/office/officeart/2005/8/layout/process1"/>
    <dgm:cxn modelId="{762D66A6-7E06-4F8F-8D2A-BD5A70197775}" type="presOf" srcId="{10A7B6AC-E0AC-45F6-90FD-E6979A37CBAF}" destId="{14F111B7-E7D2-4C65-A34A-E391EF293943}" srcOrd="0" destOrd="0" presId="urn:microsoft.com/office/officeart/2005/8/layout/process1"/>
    <dgm:cxn modelId="{D4414CBB-CD5D-4E09-B5A7-C1626F0E511E}" type="presOf" srcId="{59E7FC4E-66A6-4911-A4B3-6DB85773CFF1}" destId="{9ABF49B6-F6CE-4AC4-89E9-467568B9CDDB}" srcOrd="0" destOrd="0" presId="urn:microsoft.com/office/officeart/2005/8/layout/process1"/>
    <dgm:cxn modelId="{A47D6DBB-FA0E-46F3-BCD7-8CB93117C6A3}" srcId="{084284C5-F918-4667-94F7-98751830D78E}" destId="{54B3ECF4-DE27-4439-8CA1-396F69F51AC2}" srcOrd="3" destOrd="0" parTransId="{6C897D60-515E-4A79-BFCA-C00F9F93BE30}" sibTransId="{59E7FC4E-66A6-4911-A4B3-6DB85773CFF1}"/>
    <dgm:cxn modelId="{AFEA0FD6-8A3E-41CF-86F3-A3682D31166B}" type="presOf" srcId="{6E5D8B8D-7CA8-4138-B1A9-F102359D17D9}" destId="{27DB505E-D76A-4216-966E-D13F0CC96E8C}" srcOrd="1" destOrd="0" presId="urn:microsoft.com/office/officeart/2005/8/layout/process1"/>
    <dgm:cxn modelId="{DB58C4D8-FD35-4C3E-A3E1-641F73F9465D}" type="presOf" srcId="{4AAE497F-8AAB-439C-9455-4D9075D707FF}" destId="{1F531C9F-9996-419F-B2BF-A8585F292674}" srcOrd="0" destOrd="0" presId="urn:microsoft.com/office/officeart/2005/8/layout/process1"/>
    <dgm:cxn modelId="{276910DA-12E3-49F0-B2BB-18D33E925BD7}" type="presOf" srcId="{084284C5-F918-4667-94F7-98751830D78E}" destId="{26A4A035-BF70-4A71-B043-13EC8B5A25B8}" srcOrd="0" destOrd="0" presId="urn:microsoft.com/office/officeart/2005/8/layout/process1"/>
    <dgm:cxn modelId="{0B5980E3-E083-4462-BA50-08D3C2D6306C}" srcId="{084284C5-F918-4667-94F7-98751830D78E}" destId="{4AAE497F-8AAB-439C-9455-4D9075D707FF}" srcOrd="2" destOrd="0" parTransId="{8524720E-4DDF-43ED-B4D1-BFA32C4447A7}" sibTransId="{10A7B6AC-E0AC-45F6-90FD-E6979A37CBAF}"/>
    <dgm:cxn modelId="{8D3025E4-F61E-4C22-9E02-0F2CEDB35856}" srcId="{084284C5-F918-4667-94F7-98751830D78E}" destId="{91FB145B-AEF8-4570-92B7-2ADCF5224B7C}" srcOrd="0" destOrd="0" parTransId="{FE4DDF57-ACC4-485B-8C58-C13D55967A6B}" sibTransId="{4E44E457-0F83-4274-B0AA-F7DB4E286E40}"/>
    <dgm:cxn modelId="{4F0E17F0-BD73-468D-B2B4-9B8744C1CF86}" type="presOf" srcId="{6E5D8B8D-7CA8-4138-B1A9-F102359D17D9}" destId="{6D6DDB60-83E1-4413-A1E5-561499449B1D}" srcOrd="0" destOrd="0" presId="urn:microsoft.com/office/officeart/2005/8/layout/process1"/>
    <dgm:cxn modelId="{88ECFAF1-E948-4A68-9514-06C7228946F9}" type="presOf" srcId="{4E44E457-0F83-4274-B0AA-F7DB4E286E40}" destId="{6E7E7266-E4DE-4A89-9263-C4CED8E45952}" srcOrd="1" destOrd="0" presId="urn:microsoft.com/office/officeart/2005/8/layout/process1"/>
    <dgm:cxn modelId="{CDBED4BC-2814-4616-A65C-2F638B54146E}" type="presParOf" srcId="{26A4A035-BF70-4A71-B043-13EC8B5A25B8}" destId="{6298911C-CCB4-46C5-93A3-4D4DA7B2460B}" srcOrd="0" destOrd="0" presId="urn:microsoft.com/office/officeart/2005/8/layout/process1"/>
    <dgm:cxn modelId="{9BB26139-0EBD-4238-9CAB-DD19AC6C491F}" type="presParOf" srcId="{26A4A035-BF70-4A71-B043-13EC8B5A25B8}" destId="{01374DF4-9F66-4FF2-9E2D-C0A990BAE02C}" srcOrd="1" destOrd="0" presId="urn:microsoft.com/office/officeart/2005/8/layout/process1"/>
    <dgm:cxn modelId="{A8EF5F57-D561-41A6-827B-F1A8F179581C}" type="presParOf" srcId="{01374DF4-9F66-4FF2-9E2D-C0A990BAE02C}" destId="{6E7E7266-E4DE-4A89-9263-C4CED8E45952}" srcOrd="0" destOrd="0" presId="urn:microsoft.com/office/officeart/2005/8/layout/process1"/>
    <dgm:cxn modelId="{65D170E1-E521-465D-9877-93FF8989AF99}" type="presParOf" srcId="{26A4A035-BF70-4A71-B043-13EC8B5A25B8}" destId="{B2E6E39F-830A-448E-A1BD-8390B9750CB6}" srcOrd="2" destOrd="0" presId="urn:microsoft.com/office/officeart/2005/8/layout/process1"/>
    <dgm:cxn modelId="{FE7786C9-28C2-49C1-9CEB-DE0119DBA8D9}" type="presParOf" srcId="{26A4A035-BF70-4A71-B043-13EC8B5A25B8}" destId="{5EA2341A-54F4-420A-8B06-D410F6B60AEA}" srcOrd="3" destOrd="0" presId="urn:microsoft.com/office/officeart/2005/8/layout/process1"/>
    <dgm:cxn modelId="{49ACA823-CE7D-4344-AD3A-BFA8D23D2C93}" type="presParOf" srcId="{5EA2341A-54F4-420A-8B06-D410F6B60AEA}" destId="{88A7C134-9850-433B-9AE2-8C7BA1DD7EC6}" srcOrd="0" destOrd="0" presId="urn:microsoft.com/office/officeart/2005/8/layout/process1"/>
    <dgm:cxn modelId="{D5932EB2-D626-48FE-83B3-F8604BB64417}" type="presParOf" srcId="{26A4A035-BF70-4A71-B043-13EC8B5A25B8}" destId="{1F531C9F-9996-419F-B2BF-A8585F292674}" srcOrd="4" destOrd="0" presId="urn:microsoft.com/office/officeart/2005/8/layout/process1"/>
    <dgm:cxn modelId="{DDF9392C-E446-4616-9A34-4D7502DAA4DC}" type="presParOf" srcId="{26A4A035-BF70-4A71-B043-13EC8B5A25B8}" destId="{14F111B7-E7D2-4C65-A34A-E391EF293943}" srcOrd="5" destOrd="0" presId="urn:microsoft.com/office/officeart/2005/8/layout/process1"/>
    <dgm:cxn modelId="{ACBF794D-2052-4798-9E86-5E1B1F2B2188}" type="presParOf" srcId="{14F111B7-E7D2-4C65-A34A-E391EF293943}" destId="{EC72F918-F908-464C-ACF4-0C9DE71CB7D8}" srcOrd="0" destOrd="0" presId="urn:microsoft.com/office/officeart/2005/8/layout/process1"/>
    <dgm:cxn modelId="{E5EB60E5-8869-4623-8150-E5B29DAF890A}" type="presParOf" srcId="{26A4A035-BF70-4A71-B043-13EC8B5A25B8}" destId="{09A0482B-681A-4440-9E4D-77EC1985AD2A}" srcOrd="6" destOrd="0" presId="urn:microsoft.com/office/officeart/2005/8/layout/process1"/>
    <dgm:cxn modelId="{EE8D263C-8107-4CEA-9CEC-EAA7DD69E0DA}" type="presParOf" srcId="{26A4A035-BF70-4A71-B043-13EC8B5A25B8}" destId="{9ABF49B6-F6CE-4AC4-89E9-467568B9CDDB}" srcOrd="7" destOrd="0" presId="urn:microsoft.com/office/officeart/2005/8/layout/process1"/>
    <dgm:cxn modelId="{3C95CB7B-EB9C-4FAE-8C15-F37F871B2091}" type="presParOf" srcId="{9ABF49B6-F6CE-4AC4-89E9-467568B9CDDB}" destId="{F3F7C4B3-9328-4DC9-A4B1-6E93EA2936C2}" srcOrd="0" destOrd="0" presId="urn:microsoft.com/office/officeart/2005/8/layout/process1"/>
    <dgm:cxn modelId="{79EC2689-183E-484F-AF0C-33C1E0A42E0A}" type="presParOf" srcId="{26A4A035-BF70-4A71-B043-13EC8B5A25B8}" destId="{1D04C5D0-2568-438B-BE7E-894C1D4648CC}" srcOrd="8" destOrd="0" presId="urn:microsoft.com/office/officeart/2005/8/layout/process1"/>
    <dgm:cxn modelId="{74605FC3-5B9D-44FF-8C51-C67B91C08AD2}" type="presParOf" srcId="{26A4A035-BF70-4A71-B043-13EC8B5A25B8}" destId="{6D6DDB60-83E1-4413-A1E5-561499449B1D}" srcOrd="9" destOrd="0" presId="urn:microsoft.com/office/officeart/2005/8/layout/process1"/>
    <dgm:cxn modelId="{BA05EB33-56B2-4FC0-909D-67DF443CE89A}" type="presParOf" srcId="{6D6DDB60-83E1-4413-A1E5-561499449B1D}" destId="{27DB505E-D76A-4216-966E-D13F0CC96E8C}" srcOrd="0" destOrd="0" presId="urn:microsoft.com/office/officeart/2005/8/layout/process1"/>
    <dgm:cxn modelId="{00477BA8-B1A4-4D5B-AB03-BB78D1E5ED3D}" type="presParOf" srcId="{26A4A035-BF70-4A71-B043-13EC8B5A25B8}" destId="{A3C781C3-A443-45DB-BB61-8DD19CA70B9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8911C-CCB4-46C5-93A3-4D4DA7B2460B}">
      <dsp:nvSpPr>
        <dsp:cNvPr id="0" name=""/>
        <dsp:cNvSpPr/>
      </dsp:nvSpPr>
      <dsp:spPr>
        <a:xfrm>
          <a:off x="0" y="1895662"/>
          <a:ext cx="890984" cy="9605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자료 조사 및 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계획 수립</a:t>
          </a:r>
          <a:endParaRPr lang="en-US" altLang="ko-KR" sz="1200" kern="1200" dirty="0"/>
        </a:p>
      </dsp:txBody>
      <dsp:txXfrm>
        <a:off x="26096" y="1921758"/>
        <a:ext cx="838792" cy="908400"/>
      </dsp:txXfrm>
    </dsp:sp>
    <dsp:sp modelId="{01374DF4-9F66-4FF2-9E2D-C0A990BAE02C}">
      <dsp:nvSpPr>
        <dsp:cNvPr id="0" name=""/>
        <dsp:cNvSpPr/>
      </dsp:nvSpPr>
      <dsp:spPr>
        <a:xfrm>
          <a:off x="980082" y="2265476"/>
          <a:ext cx="188888" cy="220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980082" y="2309669"/>
        <a:ext cx="132222" cy="132578"/>
      </dsp:txXfrm>
    </dsp:sp>
    <dsp:sp modelId="{B2E6E39F-830A-448E-A1BD-8390B9750CB6}">
      <dsp:nvSpPr>
        <dsp:cNvPr id="0" name=""/>
        <dsp:cNvSpPr/>
      </dsp:nvSpPr>
      <dsp:spPr>
        <a:xfrm>
          <a:off x="1247378" y="1895662"/>
          <a:ext cx="890984" cy="960592"/>
        </a:xfrm>
        <a:prstGeom prst="roundRect">
          <a:avLst>
            <a:gd name="adj" fmla="val 1000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기본 기능 테스트</a:t>
          </a:r>
          <a:r>
            <a:rPr lang="en-US" altLang="ko-KR" sz="1200" kern="1200" dirty="0"/>
            <a:t>(Bread Board)</a:t>
          </a:r>
        </a:p>
      </dsp:txBody>
      <dsp:txXfrm>
        <a:off x="1273474" y="1921758"/>
        <a:ext cx="838792" cy="908400"/>
      </dsp:txXfrm>
    </dsp:sp>
    <dsp:sp modelId="{5EA2341A-54F4-420A-8B06-D410F6B60AEA}">
      <dsp:nvSpPr>
        <dsp:cNvPr id="0" name=""/>
        <dsp:cNvSpPr/>
      </dsp:nvSpPr>
      <dsp:spPr>
        <a:xfrm>
          <a:off x="2227460" y="2265476"/>
          <a:ext cx="188888" cy="220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2227460" y="2309669"/>
        <a:ext cx="132222" cy="132578"/>
      </dsp:txXfrm>
    </dsp:sp>
    <dsp:sp modelId="{1F531C9F-9996-419F-B2BF-A8585F292674}">
      <dsp:nvSpPr>
        <dsp:cNvPr id="0" name=""/>
        <dsp:cNvSpPr/>
      </dsp:nvSpPr>
      <dsp:spPr>
        <a:xfrm>
          <a:off x="2494756" y="1895662"/>
          <a:ext cx="890984" cy="960592"/>
        </a:xfrm>
        <a:prstGeom prst="roundRect">
          <a:avLst>
            <a:gd name="adj" fmla="val 1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회로설계</a:t>
          </a:r>
          <a:r>
            <a:rPr lang="en-US" altLang="ko-KR" sz="1200" kern="1200" dirty="0"/>
            <a:t>(OrCAD or PADS Logic)</a:t>
          </a:r>
        </a:p>
      </dsp:txBody>
      <dsp:txXfrm>
        <a:off x="2520852" y="1921758"/>
        <a:ext cx="838792" cy="908400"/>
      </dsp:txXfrm>
    </dsp:sp>
    <dsp:sp modelId="{14F111B7-E7D2-4C65-A34A-E391EF293943}">
      <dsp:nvSpPr>
        <dsp:cNvPr id="0" name=""/>
        <dsp:cNvSpPr/>
      </dsp:nvSpPr>
      <dsp:spPr>
        <a:xfrm>
          <a:off x="3474839" y="2265476"/>
          <a:ext cx="188888" cy="220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3474839" y="2309669"/>
        <a:ext cx="132222" cy="132578"/>
      </dsp:txXfrm>
    </dsp:sp>
    <dsp:sp modelId="{09A0482B-681A-4440-9E4D-77EC1985AD2A}">
      <dsp:nvSpPr>
        <dsp:cNvPr id="0" name=""/>
        <dsp:cNvSpPr/>
      </dsp:nvSpPr>
      <dsp:spPr>
        <a:xfrm>
          <a:off x="3742134" y="1895662"/>
          <a:ext cx="890984" cy="960592"/>
        </a:xfrm>
        <a:prstGeom prst="roundRect">
          <a:avLst>
            <a:gd name="adj" fmla="val 1000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Artwork  (PADS Layout)</a:t>
          </a:r>
        </a:p>
      </dsp:txBody>
      <dsp:txXfrm>
        <a:off x="3768230" y="1921758"/>
        <a:ext cx="838792" cy="908400"/>
      </dsp:txXfrm>
    </dsp:sp>
    <dsp:sp modelId="{9ABF49B6-F6CE-4AC4-89E9-467568B9CDDB}">
      <dsp:nvSpPr>
        <dsp:cNvPr id="0" name=""/>
        <dsp:cNvSpPr/>
      </dsp:nvSpPr>
      <dsp:spPr>
        <a:xfrm>
          <a:off x="4722217" y="2265476"/>
          <a:ext cx="188888" cy="220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4722217" y="2309669"/>
        <a:ext cx="132222" cy="132578"/>
      </dsp:txXfrm>
    </dsp:sp>
    <dsp:sp modelId="{1D04C5D0-2568-438B-BE7E-894C1D4648CC}">
      <dsp:nvSpPr>
        <dsp:cNvPr id="0" name=""/>
        <dsp:cNvSpPr/>
      </dsp:nvSpPr>
      <dsp:spPr>
        <a:xfrm>
          <a:off x="4989512" y="1895662"/>
          <a:ext cx="890984" cy="960592"/>
        </a:xfrm>
        <a:prstGeom prst="roundRect">
          <a:avLst>
            <a:gd name="adj" fmla="val 1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회로 납땜</a:t>
          </a:r>
        </a:p>
      </dsp:txBody>
      <dsp:txXfrm>
        <a:off x="5015608" y="1921758"/>
        <a:ext cx="838792" cy="908400"/>
      </dsp:txXfrm>
    </dsp:sp>
    <dsp:sp modelId="{6D6DDB60-83E1-4413-A1E5-561499449B1D}">
      <dsp:nvSpPr>
        <dsp:cNvPr id="0" name=""/>
        <dsp:cNvSpPr/>
      </dsp:nvSpPr>
      <dsp:spPr>
        <a:xfrm>
          <a:off x="5969595" y="2265476"/>
          <a:ext cx="188888" cy="220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5969595" y="2309669"/>
        <a:ext cx="132222" cy="132578"/>
      </dsp:txXfrm>
    </dsp:sp>
    <dsp:sp modelId="{A3C781C3-A443-45DB-BB61-8DD19CA70B9D}">
      <dsp:nvSpPr>
        <dsp:cNvPr id="0" name=""/>
        <dsp:cNvSpPr/>
      </dsp:nvSpPr>
      <dsp:spPr>
        <a:xfrm>
          <a:off x="6236890" y="1895662"/>
          <a:ext cx="890984" cy="96059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펌웨어</a:t>
          </a:r>
        </a:p>
      </dsp:txBody>
      <dsp:txXfrm>
        <a:off x="6262986" y="1921758"/>
        <a:ext cx="838792" cy="908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Noto Serif CJK KR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FD935040-3C46-47E3-AB3D-6DD084FB7E43}" type="slidenum">
              <a:rPr lang="en-US" sz="1400" b="0" strike="noStrike" spc="-1">
                <a:latin typeface="Noto Serif CJK KR"/>
              </a:rPr>
              <a:t>‹#›</a:t>
            </a:fld>
            <a:endParaRPr lang="en-US" sz="1400" b="0" strike="noStrike" spc="-1">
              <a:latin typeface="Noto Serif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80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1" name="TextShape 3"/>
          <p:cNvSpPr txBox="1"/>
          <p:nvPr/>
        </p:nvSpPr>
        <p:spPr>
          <a:xfrm>
            <a:off x="3850560" y="9428760"/>
            <a:ext cx="294516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470D87D-10AC-4803-9186-615E635F41C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0320" y="1241280"/>
            <a:ext cx="4736880" cy="3349440"/>
          </a:xfrm>
          <a:prstGeom prst="rect">
            <a:avLst/>
          </a:prstGeom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800" cy="39081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3850560" y="9428760"/>
            <a:ext cx="2945160" cy="49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B6119D7-9ADF-4D05-A05E-82955FD18A38}" type="slidenum">
              <a:rPr lang="en-US" sz="1200" b="0" strike="noStrike" spc="-1">
                <a:latin typeface="Noto Serif CJK KR"/>
              </a:rPr>
              <a:t>2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01720" y="1237320"/>
            <a:ext cx="9087840" cy="2631600"/>
          </a:xfrm>
          <a:prstGeom prst="rect">
            <a:avLst/>
          </a:prstGeom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sz="6619" b="0" strike="noStrike" spc="-1">
                <a:solidFill>
                  <a:srgbClr val="000000"/>
                </a:solidFill>
                <a:latin typeface="Calibri Light"/>
              </a:rPr>
              <a:t>마스터 제목 스타일 편집</a:t>
            </a:r>
            <a:endParaRPr lang="en-US" sz="6619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35120" y="7006680"/>
            <a:ext cx="2405160" cy="4021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A5E8C10B-F563-4ED3-8517-1238E3205DBB}" type="datetime">
              <a:rPr lang="en-US" sz="1800" b="0" strike="noStrike" spc="-1">
                <a:solidFill>
                  <a:srgbClr val="000000"/>
                </a:solidFill>
                <a:latin typeface="Calibri"/>
              </a:rPr>
              <a:t>5/15/2021</a:t>
            </a:fld>
            <a:endParaRPr lang="en-US" sz="1800" b="0" strike="noStrike" spc="-1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541680" y="7006680"/>
            <a:ext cx="3608280" cy="4021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7551000" y="7006680"/>
            <a:ext cx="2405160" cy="4021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0CA55BF-6C64-4ADA-82A6-305B2CE81FE4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‹#›</a:t>
            </a:fld>
            <a:endParaRPr lang="en-US" sz="1800" b="0" strike="noStrike" spc="-1">
              <a:latin typeface="Noto Serif CJK K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9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1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9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99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166680" y="612720"/>
            <a:ext cx="1035504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166680" y="7012080"/>
            <a:ext cx="10355040" cy="0"/>
          </a:xfrm>
          <a:prstGeom prst="line">
            <a:avLst/>
          </a:prstGeom>
          <a:ln w="19080">
            <a:solidFill>
              <a:schemeClr val="bg1">
                <a:lumMod val="65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" name="그림 1"/>
          <p:cNvPicPr/>
          <p:nvPr/>
        </p:nvPicPr>
        <p:blipFill>
          <a:blip r:embed="rId14"/>
          <a:srcRect t="28857" b="35563"/>
          <a:stretch/>
        </p:blipFill>
        <p:spPr>
          <a:xfrm>
            <a:off x="166680" y="7096320"/>
            <a:ext cx="974520" cy="403920"/>
          </a:xfrm>
          <a:prstGeom prst="rect">
            <a:avLst/>
          </a:prstGeom>
          <a:ln>
            <a:noFill/>
          </a:ln>
        </p:spPr>
      </p:pic>
      <p:sp>
        <p:nvSpPr>
          <p:cNvPr id="44" name="CustomShape 3"/>
          <p:cNvSpPr/>
          <p:nvPr/>
        </p:nvSpPr>
        <p:spPr>
          <a:xfrm>
            <a:off x="8191800" y="7160040"/>
            <a:ext cx="22230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200" b="0" strike="noStrike" spc="-1">
                <a:solidFill>
                  <a:srgbClr val="000000"/>
                </a:solidFill>
                <a:latin typeface="HY신명조"/>
                <a:ea typeface="HY신명조"/>
              </a:rPr>
              <a:t>포기하면 얻는 건 아무것도 없다</a:t>
            </a:r>
            <a:r>
              <a:rPr lang="en-US" sz="1200" b="0" strike="noStrike" spc="-1">
                <a:solidFill>
                  <a:srgbClr val="000000"/>
                </a:solidFill>
                <a:latin typeface="HY신명조"/>
                <a:ea typeface="HY신명조"/>
              </a:rPr>
              <a:t>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Click to edit the title text format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맑은 고딕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Line 1"/>
          <p:cNvSpPr/>
          <p:nvPr/>
        </p:nvSpPr>
        <p:spPr>
          <a:xfrm>
            <a:off x="166680" y="612720"/>
            <a:ext cx="1035504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Line 2"/>
          <p:cNvSpPr/>
          <p:nvPr/>
        </p:nvSpPr>
        <p:spPr>
          <a:xfrm>
            <a:off x="166680" y="7012080"/>
            <a:ext cx="10355040" cy="0"/>
          </a:xfrm>
          <a:prstGeom prst="line">
            <a:avLst/>
          </a:prstGeom>
          <a:ln w="19080">
            <a:solidFill>
              <a:schemeClr val="bg1">
                <a:lumMod val="65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" name="그림 1"/>
          <p:cNvPicPr/>
          <p:nvPr/>
        </p:nvPicPr>
        <p:blipFill>
          <a:blip r:embed="rId14"/>
          <a:srcRect t="28857" b="35563"/>
          <a:stretch/>
        </p:blipFill>
        <p:spPr>
          <a:xfrm>
            <a:off x="166680" y="7096320"/>
            <a:ext cx="974520" cy="40392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8191800" y="7160040"/>
            <a:ext cx="22230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200" b="0" strike="noStrike" spc="-1">
                <a:solidFill>
                  <a:srgbClr val="000000"/>
                </a:solidFill>
                <a:latin typeface="HY신명조"/>
                <a:ea typeface="HY신명조"/>
              </a:rPr>
              <a:t>포기하면 얻는 건 아무것도 없다</a:t>
            </a:r>
            <a:r>
              <a:rPr lang="en-US" sz="1200" b="0" strike="noStrike" spc="-1">
                <a:solidFill>
                  <a:srgbClr val="000000"/>
                </a:solidFill>
                <a:latin typeface="HY신명조"/>
                <a:ea typeface="HY신명조"/>
              </a:rPr>
              <a:t>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Click to edit the title text format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맑은 고딕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donat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6.xml"/><Relationship Id="rId4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6.mp4"/><Relationship Id="rId7" Type="http://schemas.openxmlformats.org/officeDocument/2006/relationships/image" Target="../media/image44.jp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6.xml"/><Relationship Id="rId4" Type="http://schemas.openxmlformats.org/officeDocument/2006/relationships/video" Target="../media/media6.mp4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ourceforge.net/projects/dfu-util/files/latest/download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293760" y="-686880"/>
            <a:ext cx="1259640" cy="3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0000"/>
                </a:solidFill>
                <a:latin typeface="현대하모니 L"/>
                <a:ea typeface="현대하모니 L"/>
              </a:rPr>
              <a:t>일  반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7698600" y="-686880"/>
            <a:ext cx="1259640" cy="3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0000"/>
                </a:solidFill>
                <a:latin typeface="현대하모니 L"/>
                <a:ea typeface="현대하모니 L"/>
              </a:rPr>
              <a:t>비  밀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6103800" y="-686880"/>
            <a:ext cx="1259640" cy="3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0000"/>
                </a:solidFill>
                <a:latin typeface="현대하모니 L"/>
                <a:ea typeface="현대하모니 L"/>
              </a:rPr>
              <a:t>극  비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9293760" y="-1301400"/>
            <a:ext cx="1259640" cy="3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현대하모니 L"/>
                <a:ea typeface="현대하모니 L"/>
              </a:rPr>
              <a:t>Unclassified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7724520" y="-1301400"/>
            <a:ext cx="1259640" cy="3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현대하모니 L"/>
                <a:ea typeface="현대하모니 L"/>
              </a:rPr>
              <a:t>Secret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6129720" y="-1301400"/>
            <a:ext cx="1259640" cy="3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현대하모니 L"/>
                <a:ea typeface="현대하모니 L"/>
              </a:rPr>
              <a:t>Top Secret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4533120" y="-686880"/>
            <a:ext cx="1259640" cy="3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0000"/>
                </a:solidFill>
                <a:latin typeface="현대하모니 L"/>
                <a:ea typeface="현대하모니 L"/>
              </a:rPr>
              <a:t>대 외 비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4559040" y="-1301400"/>
            <a:ext cx="1259640" cy="3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현대하모니 L"/>
                <a:ea typeface="현대하모니 L"/>
              </a:rPr>
              <a:t>Confidential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8016480" y="5586120"/>
            <a:ext cx="2554200" cy="1531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480" tIns="36000" rIns="87480" bIns="3600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sz="1600" b="0" strike="noStrike" spc="-1" dirty="0" err="1">
                <a:solidFill>
                  <a:srgbClr val="000000"/>
                </a:solidFill>
                <a:latin typeface="HY헤드라인M"/>
                <a:ea typeface="HY헤드라인M"/>
              </a:rPr>
              <a:t>임베디드스쿨</a:t>
            </a:r>
            <a:r>
              <a:rPr lang="en-US" sz="1600" b="0" strike="noStrike" spc="-1" dirty="0">
                <a:solidFill>
                  <a:srgbClr val="000000"/>
                </a:solidFill>
                <a:latin typeface="HY헤드라인M"/>
                <a:ea typeface="HY헤드라인M"/>
              </a:rPr>
              <a:t>2</a:t>
            </a:r>
            <a:r>
              <a:rPr lang="ko-KR" sz="1600" b="0" strike="noStrike" spc="-1" dirty="0">
                <a:solidFill>
                  <a:srgbClr val="000000"/>
                </a:solidFill>
                <a:latin typeface="HY헤드라인M"/>
                <a:ea typeface="HY헤드라인M"/>
              </a:rPr>
              <a:t>기</a:t>
            </a:r>
            <a:endParaRPr lang="en-US" sz="16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HY헤드라인M"/>
                <a:ea typeface="HY헤드라인M"/>
              </a:rPr>
              <a:t>Lv1</a:t>
            </a:r>
            <a:r>
              <a:rPr lang="ko-KR" sz="1600" b="0" strike="noStrike" spc="-1" dirty="0">
                <a:solidFill>
                  <a:srgbClr val="000000"/>
                </a:solidFill>
                <a:latin typeface="HY헤드라인M"/>
                <a:ea typeface="HY헤드라인M"/>
              </a:rPr>
              <a:t>과정</a:t>
            </a:r>
            <a:endParaRPr lang="en-US" sz="16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HY헤드라인M"/>
                <a:ea typeface="HY헤드라인M"/>
              </a:rPr>
              <a:t>2020. 05. </a:t>
            </a:r>
            <a:r>
              <a:rPr lang="en-US" sz="1600" spc="-1" dirty="0">
                <a:solidFill>
                  <a:srgbClr val="000000"/>
                </a:solidFill>
                <a:latin typeface="HY헤드라인M"/>
                <a:ea typeface="HY헤드라인M"/>
              </a:rPr>
              <a:t>15</a:t>
            </a:r>
            <a:r>
              <a:rPr lang="en-US" sz="1600" b="0" strike="noStrike" spc="-1" dirty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endParaRPr lang="en-US" sz="16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ko-KR" sz="1600" b="0" strike="noStrike" spc="-1" dirty="0">
                <a:solidFill>
                  <a:srgbClr val="000000"/>
                </a:solidFill>
                <a:latin typeface="HY헤드라인M"/>
                <a:ea typeface="HY헤드라인M"/>
              </a:rPr>
              <a:t>박태인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40" name="그림 1"/>
          <p:cNvPicPr/>
          <p:nvPr/>
        </p:nvPicPr>
        <p:blipFill>
          <a:blip r:embed="rId3"/>
          <a:srcRect t="25886" b="33981"/>
          <a:stretch/>
        </p:blipFill>
        <p:spPr>
          <a:xfrm>
            <a:off x="1797120" y="1799640"/>
            <a:ext cx="6927840" cy="2779560"/>
          </a:xfrm>
          <a:prstGeom prst="rect">
            <a:avLst/>
          </a:prstGeom>
          <a:ln>
            <a:noFill/>
          </a:ln>
        </p:spPr>
      </p:pic>
      <p:sp>
        <p:nvSpPr>
          <p:cNvPr id="141" name="CustomShape 10"/>
          <p:cNvSpPr/>
          <p:nvPr/>
        </p:nvSpPr>
        <p:spPr>
          <a:xfrm>
            <a:off x="3397680" y="4579560"/>
            <a:ext cx="372708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HY헤드라인M"/>
                <a:ea typeface="HY헤드라인M"/>
              </a:rPr>
              <a:t>AVR</a:t>
            </a:r>
            <a:r>
              <a:rPr lang="en-US" sz="3200" spc="-1" dirty="0">
                <a:solidFill>
                  <a:srgbClr val="000000"/>
                </a:solidFill>
                <a:latin typeface="Arial"/>
                <a:ea typeface="HY헤드라인M"/>
              </a:rPr>
              <a:t>_1</a:t>
            </a:r>
            <a:endParaRPr lang="en-US" sz="3200" b="0" strike="noStrike" spc="-1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179" name="그림 178"/>
          <p:cNvPicPr/>
          <p:nvPr/>
        </p:nvPicPr>
        <p:blipFill>
          <a:blip r:embed="rId2"/>
          <a:stretch/>
        </p:blipFill>
        <p:spPr>
          <a:xfrm>
            <a:off x="2204640" y="1547280"/>
            <a:ext cx="6219360" cy="442872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3464640" y="2987280"/>
            <a:ext cx="936000" cy="72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7388640" y="1979280"/>
            <a:ext cx="936000" cy="288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621000" y="84924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Codeblock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새 프로젝트 생성 과정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Codeblock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새 프로젝트 생성 과정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85" name="그림 184"/>
          <p:cNvPicPr/>
          <p:nvPr/>
        </p:nvPicPr>
        <p:blipFill>
          <a:blip r:embed="rId2"/>
          <a:stretch/>
        </p:blipFill>
        <p:spPr>
          <a:xfrm>
            <a:off x="2516760" y="1305360"/>
            <a:ext cx="5331240" cy="576000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4248000" y="2160000"/>
            <a:ext cx="936000" cy="504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4"/>
          <p:cNvSpPr/>
          <p:nvPr/>
        </p:nvSpPr>
        <p:spPr>
          <a:xfrm>
            <a:off x="6120000" y="6624000"/>
            <a:ext cx="936000" cy="36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189" name="그림 188"/>
          <p:cNvPicPr/>
          <p:nvPr/>
        </p:nvPicPr>
        <p:blipFill>
          <a:blip r:embed="rId2"/>
          <a:stretch/>
        </p:blipFill>
        <p:spPr>
          <a:xfrm>
            <a:off x="2736000" y="1296000"/>
            <a:ext cx="5182920" cy="560844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Codeblock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새 프로젝트 생성 과정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4284000" y="2700000"/>
            <a:ext cx="2088000" cy="36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4"/>
          <p:cNvSpPr/>
          <p:nvPr/>
        </p:nvSpPr>
        <p:spPr>
          <a:xfrm>
            <a:off x="6192000" y="6480000"/>
            <a:ext cx="936000" cy="36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그림 192"/>
          <p:cNvPicPr/>
          <p:nvPr/>
        </p:nvPicPr>
        <p:blipFill>
          <a:blip r:embed="rId2"/>
          <a:stretch/>
        </p:blipFill>
        <p:spPr>
          <a:xfrm>
            <a:off x="2880000" y="1387800"/>
            <a:ext cx="5000400" cy="545220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Codeblock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새 프로젝트 생성 과정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4392000" y="1944000"/>
            <a:ext cx="864000" cy="36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4"/>
          <p:cNvSpPr/>
          <p:nvPr/>
        </p:nvSpPr>
        <p:spPr>
          <a:xfrm>
            <a:off x="4392000" y="5112000"/>
            <a:ext cx="2952000" cy="36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5"/>
          <p:cNvSpPr/>
          <p:nvPr/>
        </p:nvSpPr>
        <p:spPr>
          <a:xfrm>
            <a:off x="6228000" y="6408000"/>
            <a:ext cx="864000" cy="36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(LED - blink)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01" name="TextShape 3"/>
          <p:cNvSpPr txBox="1"/>
          <p:nvPr/>
        </p:nvSpPr>
        <p:spPr>
          <a:xfrm>
            <a:off x="7128000" y="1830960"/>
            <a:ext cx="3170880" cy="4497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ko-KR" sz="1800" b="0" strike="noStrike" spc="-1" dirty="0">
                <a:latin typeface="Arial"/>
              </a:rPr>
              <a:t>코드를 작성 후 톱니모양 아이콘</a:t>
            </a:r>
            <a:endParaRPr lang="en-US" sz="1800" b="0" strike="noStrike" spc="-1" dirty="0">
              <a:latin typeface="Arial"/>
            </a:endParaRPr>
          </a:p>
          <a:p>
            <a:r>
              <a:rPr lang="ko-KR" sz="1800" b="0" strike="noStrike" spc="-1" dirty="0">
                <a:latin typeface="Arial"/>
              </a:rPr>
              <a:t>클릭하면 컴파일을 하고 코드에 </a:t>
            </a:r>
            <a:endParaRPr lang="en-US" sz="1800" b="0" strike="noStrike" spc="-1" dirty="0">
              <a:latin typeface="Arial"/>
            </a:endParaRPr>
          </a:p>
          <a:p>
            <a:r>
              <a:rPr lang="ko-KR" sz="1800" b="0" strike="noStrike" spc="-1" dirty="0">
                <a:latin typeface="Arial"/>
              </a:rPr>
              <a:t>에러가 있는지 알 수 있다</a:t>
            </a:r>
            <a:r>
              <a:rPr lang="en-US" sz="1800" b="0" strike="noStrike" spc="-1" dirty="0">
                <a:latin typeface="Arial"/>
              </a:rPr>
              <a:t>.</a:t>
            </a:r>
          </a:p>
          <a:p>
            <a:r>
              <a:rPr lang="en-US" sz="1800" b="0" strike="noStrike" spc="-1" dirty="0">
                <a:latin typeface="Arial"/>
              </a:rPr>
              <a:t>(hex </a:t>
            </a:r>
            <a:r>
              <a:rPr lang="ko-KR" sz="1800" b="0" strike="noStrike" spc="-1" dirty="0">
                <a:latin typeface="Arial"/>
              </a:rPr>
              <a:t>파일 생성</a:t>
            </a:r>
            <a:r>
              <a:rPr lang="en-US" sz="1800" b="0" strike="noStrike" spc="-1" dirty="0">
                <a:latin typeface="Arial"/>
              </a:rPr>
              <a:t>)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- </a:t>
            </a:r>
            <a:r>
              <a:rPr lang="ko-KR" sz="1800" b="0" strike="noStrike" spc="-1" dirty="0">
                <a:latin typeface="Arial"/>
              </a:rPr>
              <a:t>코드 간략 풀이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    -&gt;</a:t>
            </a:r>
            <a:r>
              <a:rPr lang="ko-KR" sz="1800" b="0" strike="noStrike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DDRB = 0x20;</a:t>
            </a:r>
          </a:p>
          <a:p>
            <a:r>
              <a:rPr lang="en-US" sz="1800" b="0" strike="noStrike" spc="-1" dirty="0">
                <a:latin typeface="Arial"/>
              </a:rPr>
              <a:t>    0010 0000</a:t>
            </a:r>
          </a:p>
          <a:p>
            <a:r>
              <a:rPr lang="en-US" sz="1800" b="0" strike="noStrike" spc="-1" dirty="0">
                <a:latin typeface="Arial"/>
              </a:rPr>
              <a:t>     PORTB5</a:t>
            </a:r>
            <a:r>
              <a:rPr lang="ko-KR" sz="1800" b="0" strike="noStrike" spc="-1" dirty="0">
                <a:latin typeface="Arial"/>
              </a:rPr>
              <a:t>를 력으로 설정</a:t>
            </a:r>
            <a:r>
              <a:rPr lang="en-US" sz="1800" b="0" strike="noStrike" spc="-1" dirty="0">
                <a:latin typeface="Arial"/>
              </a:rPr>
              <a:t>.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   PORTB = 0x00;</a:t>
            </a:r>
          </a:p>
          <a:p>
            <a:r>
              <a:rPr lang="en-US" sz="1800" b="0" strike="noStrike" spc="-1" dirty="0">
                <a:latin typeface="Arial"/>
              </a:rPr>
              <a:t>   PORTB = 0x20;</a:t>
            </a:r>
          </a:p>
          <a:p>
            <a:r>
              <a:rPr lang="en-US" sz="1800" b="0" strike="noStrike" spc="-1" dirty="0">
                <a:latin typeface="Arial"/>
              </a:rPr>
              <a:t>      </a:t>
            </a:r>
            <a:r>
              <a:rPr lang="en-US" spc="-1" dirty="0">
                <a:latin typeface="Arial"/>
              </a:rPr>
              <a:t>-&gt;</a:t>
            </a:r>
            <a:r>
              <a:rPr lang="ko-KR" sz="1800" b="0" strike="noStrike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PORTB5 </a:t>
            </a:r>
            <a:r>
              <a:rPr lang="ko-KR" sz="1800" b="0" strike="noStrike" spc="-1" dirty="0">
                <a:latin typeface="Arial"/>
              </a:rPr>
              <a:t>출력 </a:t>
            </a:r>
            <a:r>
              <a:rPr lang="en-US" sz="1800" b="0" strike="noStrike" spc="-1" dirty="0">
                <a:latin typeface="Arial"/>
              </a:rPr>
              <a:t>On/off</a:t>
            </a:r>
          </a:p>
          <a:p>
            <a:r>
              <a:rPr lang="en-US" sz="1800" b="0" strike="noStrike" spc="-1" dirty="0">
                <a:latin typeface="Arial"/>
              </a:rPr>
              <a:t>      </a:t>
            </a:r>
            <a:r>
              <a:rPr lang="en-US" spc="-1" dirty="0">
                <a:latin typeface="Arial"/>
              </a:rPr>
              <a:t>-&gt;</a:t>
            </a:r>
            <a:r>
              <a:rPr lang="ko-KR" sz="1800" b="0" strike="noStrike" spc="-1" dirty="0">
                <a:latin typeface="Arial"/>
              </a:rPr>
              <a:t> 사이에 </a:t>
            </a:r>
            <a:r>
              <a:rPr lang="en-US" sz="1800" b="0" strike="noStrike" spc="-1" dirty="0">
                <a:latin typeface="Arial"/>
              </a:rPr>
              <a:t>delay  500ms </a:t>
            </a:r>
          </a:p>
        </p:txBody>
      </p:sp>
      <p:pic>
        <p:nvPicPr>
          <p:cNvPr id="202" name="그림 201"/>
          <p:cNvPicPr/>
          <p:nvPr/>
        </p:nvPicPr>
        <p:blipFill>
          <a:blip r:embed="rId2"/>
          <a:stretch/>
        </p:blipFill>
        <p:spPr>
          <a:xfrm>
            <a:off x="936000" y="1230840"/>
            <a:ext cx="5616000" cy="553716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>
          <a:xfrm>
            <a:off x="1152000" y="2958840"/>
            <a:ext cx="864000" cy="36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5"/>
          <p:cNvSpPr/>
          <p:nvPr/>
        </p:nvSpPr>
        <p:spPr>
          <a:xfrm>
            <a:off x="4104000" y="1590840"/>
            <a:ext cx="288000" cy="36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(LED – blink) –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컴파일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, hex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파일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7" name="그림 206"/>
          <p:cNvPicPr/>
          <p:nvPr/>
        </p:nvPicPr>
        <p:blipFill>
          <a:blip r:embed="rId2"/>
          <a:stretch/>
        </p:blipFill>
        <p:spPr>
          <a:xfrm>
            <a:off x="291600" y="1296000"/>
            <a:ext cx="9932400" cy="3816000"/>
          </a:xfrm>
          <a:prstGeom prst="rect">
            <a:avLst/>
          </a:prstGeom>
          <a:ln>
            <a:noFill/>
          </a:ln>
        </p:spPr>
      </p:pic>
      <p:sp>
        <p:nvSpPr>
          <p:cNvPr id="208" name="TextShape 3"/>
          <p:cNvSpPr txBox="1"/>
          <p:nvPr/>
        </p:nvSpPr>
        <p:spPr>
          <a:xfrm>
            <a:off x="838800" y="5383800"/>
            <a:ext cx="6801480" cy="1309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000" b="0" strike="noStrike" spc="-1" dirty="0" err="1">
                <a:latin typeface="Arial"/>
              </a:rPr>
              <a:t>proj</a:t>
            </a:r>
            <a:r>
              <a:rPr lang="en-US" sz="1000" b="0" strike="noStrike" spc="-1" dirty="0">
                <a:latin typeface="Arial"/>
              </a:rPr>
              <a:t>/</a:t>
            </a:r>
            <a:r>
              <a:rPr lang="en-US" sz="1000" b="0" strike="noStrike" spc="-1" dirty="0" err="1">
                <a:latin typeface="Arial"/>
              </a:rPr>
              <a:t>avr</a:t>
            </a:r>
            <a:r>
              <a:rPr lang="en-US" sz="1000" b="0" strike="noStrike" spc="-1" dirty="0">
                <a:latin typeface="Arial"/>
              </a:rPr>
              <a:t>/blink </a:t>
            </a:r>
            <a:r>
              <a:rPr lang="ko-KR" sz="1000" b="0" strike="noStrike" spc="-1" dirty="0">
                <a:latin typeface="Arial"/>
              </a:rPr>
              <a:t>프로젝트를 앞서 생성 했고</a:t>
            </a:r>
            <a:endParaRPr lang="en-US" sz="1000" b="0" strike="noStrike" spc="-1" dirty="0">
              <a:latin typeface="Arial"/>
            </a:endParaRPr>
          </a:p>
          <a:p>
            <a:r>
              <a:rPr lang="ko-KR" sz="1000" b="0" strike="noStrike" spc="-1" dirty="0">
                <a:latin typeface="Arial"/>
              </a:rPr>
              <a:t>그 프로젝트를 컴파일 하면 </a:t>
            </a:r>
            <a:r>
              <a:rPr lang="en-US" sz="1000" b="0" strike="noStrike" spc="-1" dirty="0">
                <a:latin typeface="Arial"/>
              </a:rPr>
              <a:t>bin/Release </a:t>
            </a:r>
            <a:r>
              <a:rPr lang="ko-KR" sz="1000" b="0" strike="noStrike" spc="-1" dirty="0">
                <a:latin typeface="Arial"/>
              </a:rPr>
              <a:t>안에 </a:t>
            </a:r>
            <a:r>
              <a:rPr lang="en-US" sz="1000" b="0" strike="noStrike" spc="-1" dirty="0">
                <a:latin typeface="Arial"/>
              </a:rPr>
              <a:t>hex </a:t>
            </a:r>
            <a:r>
              <a:rPr lang="ko-KR" sz="1000" b="0" strike="noStrike" spc="-1" dirty="0">
                <a:latin typeface="Arial"/>
              </a:rPr>
              <a:t>파일이 생성 됩니다</a:t>
            </a:r>
            <a:r>
              <a:rPr lang="en-US" sz="1000" b="0" strike="noStrike" spc="-1" dirty="0">
                <a:latin typeface="Arial"/>
              </a:rPr>
              <a:t>.(hex </a:t>
            </a:r>
            <a:r>
              <a:rPr lang="ko-KR" sz="1000" b="0" strike="noStrike" spc="-1" dirty="0">
                <a:latin typeface="Arial"/>
              </a:rPr>
              <a:t>파일을 </a:t>
            </a:r>
            <a:r>
              <a:rPr lang="ko-KR" sz="1000" b="0" strike="noStrike" spc="-1" dirty="0" err="1">
                <a:latin typeface="Arial"/>
              </a:rPr>
              <a:t>아두이노에</a:t>
            </a:r>
            <a:r>
              <a:rPr lang="ko-KR" sz="1000" b="0" strike="noStrike" spc="-1" dirty="0">
                <a:latin typeface="Arial"/>
              </a:rPr>
              <a:t> 입력하면 프로그램이 삽입 된다</a:t>
            </a:r>
            <a:r>
              <a:rPr lang="en-US" sz="1000" b="0" strike="noStrike" spc="-1" dirty="0">
                <a:latin typeface="Arial"/>
              </a:rPr>
              <a:t>.)</a:t>
            </a:r>
          </a:p>
          <a:p>
            <a:endParaRPr lang="en-US" sz="1000" b="0" strike="noStrike" spc="-1" dirty="0">
              <a:latin typeface="Arial"/>
            </a:endParaRPr>
          </a:p>
          <a:p>
            <a:r>
              <a:rPr lang="en-US" sz="1000" b="0" strike="noStrike" spc="-1" dirty="0">
                <a:latin typeface="Arial"/>
              </a:rPr>
              <a:t>Hex </a:t>
            </a:r>
            <a:r>
              <a:rPr lang="ko-KR" sz="1000" b="0" strike="noStrike" spc="-1" dirty="0">
                <a:latin typeface="Arial"/>
              </a:rPr>
              <a:t>파일 명령어 </a:t>
            </a:r>
            <a:endParaRPr lang="en-US" sz="1000" b="0" strike="noStrike" spc="-1" dirty="0">
              <a:latin typeface="Arial"/>
            </a:endParaRPr>
          </a:p>
          <a:p>
            <a:r>
              <a:rPr lang="en-US" sz="1000" b="0" strike="noStrike" spc="-1" dirty="0">
                <a:latin typeface="Arial"/>
              </a:rPr>
              <a:t>→ </a:t>
            </a:r>
            <a:r>
              <a:rPr lang="en-US" sz="1500" b="0" strike="noStrike" spc="-1" dirty="0" err="1">
                <a:latin typeface="Arial"/>
              </a:rPr>
              <a:t>sudo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avrdude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>
                <a:solidFill>
                  <a:srgbClr val="C9211E"/>
                </a:solidFill>
                <a:latin typeface="Arial"/>
              </a:rPr>
              <a:t>-c avrisp2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>
                <a:solidFill>
                  <a:srgbClr val="2A6099"/>
                </a:solidFill>
                <a:latin typeface="Arial"/>
              </a:rPr>
              <a:t>-p m328p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>
                <a:solidFill>
                  <a:srgbClr val="00A933"/>
                </a:solidFill>
                <a:latin typeface="Arial"/>
              </a:rPr>
              <a:t>-U </a:t>
            </a:r>
            <a:r>
              <a:rPr lang="en-US" sz="1500" b="0" strike="noStrike" spc="-1" dirty="0" err="1">
                <a:solidFill>
                  <a:srgbClr val="00A933"/>
                </a:solidFill>
                <a:latin typeface="Arial"/>
              </a:rPr>
              <a:t>flash:w:blink.hex</a:t>
            </a:r>
            <a:endParaRPr lang="en-US" sz="1500" b="0" strike="noStrike" spc="-1" dirty="0">
              <a:latin typeface="Arial"/>
            </a:endParaRPr>
          </a:p>
          <a:p>
            <a:r>
              <a:rPr lang="en-US" sz="1500" b="0" strike="noStrike" spc="-1" dirty="0">
                <a:solidFill>
                  <a:srgbClr val="00A933"/>
                </a:solidFill>
                <a:latin typeface="Arial"/>
              </a:rPr>
              <a:t>                             </a:t>
            </a:r>
            <a:r>
              <a:rPr lang="en-US" sz="1500" b="0" strike="noStrike" spc="-1" dirty="0" err="1">
                <a:solidFill>
                  <a:srgbClr val="FF0000"/>
                </a:solidFill>
                <a:latin typeface="Arial"/>
              </a:rPr>
              <a:t>isp</a:t>
            </a:r>
            <a:r>
              <a:rPr lang="en-US" sz="1500" b="0" strike="noStrike" spc="-1" dirty="0">
                <a:solidFill>
                  <a:srgbClr val="FF0000"/>
                </a:solidFill>
                <a:latin typeface="Arial"/>
              </a:rPr>
              <a:t> </a:t>
            </a:r>
            <a:r>
              <a:rPr lang="ko-KR" sz="1500" b="0" strike="noStrike" spc="-1" dirty="0">
                <a:solidFill>
                  <a:srgbClr val="FF0000"/>
                </a:solidFill>
                <a:latin typeface="Arial"/>
              </a:rPr>
              <a:t>버전</a:t>
            </a:r>
            <a:r>
              <a:rPr lang="en-US" sz="1500" b="0" strike="noStrike" spc="-1" dirty="0">
                <a:solidFill>
                  <a:srgbClr val="00A933"/>
                </a:solidFill>
                <a:latin typeface="Arial"/>
              </a:rPr>
              <a:t> </a:t>
            </a:r>
            <a:r>
              <a:rPr lang="en-US" sz="1500" spc="-1" dirty="0">
                <a:solidFill>
                  <a:srgbClr val="2A6099"/>
                </a:solidFill>
                <a:latin typeface="Arial"/>
              </a:rPr>
              <a:t>  </a:t>
            </a:r>
            <a:r>
              <a:rPr lang="en-US" sz="1500" b="0" strike="noStrike" spc="-1" dirty="0">
                <a:solidFill>
                  <a:srgbClr val="2A6099"/>
                </a:solidFill>
                <a:latin typeface="Arial"/>
              </a:rPr>
              <a:t>IC</a:t>
            </a:r>
            <a:r>
              <a:rPr lang="ko-KR" sz="1500" b="0" strike="noStrike" spc="-1" dirty="0">
                <a:solidFill>
                  <a:srgbClr val="2A6099"/>
                </a:solidFill>
                <a:latin typeface="Arial"/>
              </a:rPr>
              <a:t>종류 </a:t>
            </a:r>
            <a:r>
              <a:rPr lang="en-US" sz="1500" b="0" strike="noStrike" spc="-1" dirty="0">
                <a:solidFill>
                  <a:srgbClr val="00A933"/>
                </a:solidFill>
                <a:latin typeface="Arial"/>
              </a:rPr>
              <a:t>  </a:t>
            </a:r>
            <a:r>
              <a:rPr lang="en-US" sz="1500" spc="-1" dirty="0">
                <a:solidFill>
                  <a:srgbClr val="00A933"/>
                </a:solidFill>
                <a:latin typeface="Arial"/>
              </a:rPr>
              <a:t>    </a:t>
            </a:r>
            <a:r>
              <a:rPr lang="en-US" sz="1500" b="0" strike="noStrike" spc="-1" dirty="0">
                <a:solidFill>
                  <a:srgbClr val="00A933"/>
                </a:solidFill>
                <a:latin typeface="Arial"/>
              </a:rPr>
              <a:t>flash </a:t>
            </a:r>
            <a:r>
              <a:rPr lang="ko-KR" sz="1500" b="0" strike="noStrike" spc="-1" dirty="0">
                <a:solidFill>
                  <a:srgbClr val="00A933"/>
                </a:solidFill>
                <a:latin typeface="Arial"/>
              </a:rPr>
              <a:t>파일</a:t>
            </a:r>
            <a:endParaRPr lang="en-US" sz="15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4AD930CE-2915-40A5-B922-3A05A76646F0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0CF70248-2D7E-4C40-BF1F-FA62E82F31F0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(LED - blink) – 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isp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en-US" altLang="ko-KR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arduino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와 연결 하기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F033C-22C3-48B0-8DA9-975881C3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7" y="1303920"/>
            <a:ext cx="7572375" cy="5372100"/>
          </a:xfrm>
          <a:prstGeom prst="rect">
            <a:avLst/>
          </a:prstGeom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C05BD04C-EA76-41B4-9D56-A35F46F69DD9}"/>
              </a:ext>
            </a:extLst>
          </p:cNvPr>
          <p:cNvSpPr/>
          <p:nvPr/>
        </p:nvSpPr>
        <p:spPr>
          <a:xfrm>
            <a:off x="3563525" y="5430192"/>
            <a:ext cx="491225" cy="3157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C26DEA-41D1-44F1-9ED6-27D2E0F8B4D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54750" y="5588042"/>
            <a:ext cx="38194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39A4C8-F566-4F4B-BA6B-81566D445D46}"/>
              </a:ext>
            </a:extLst>
          </p:cNvPr>
          <p:cNvSpPr txBox="1"/>
          <p:nvPr/>
        </p:nvSpPr>
        <p:spPr>
          <a:xfrm>
            <a:off x="7932903" y="5403376"/>
            <a:ext cx="24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ISP</a:t>
            </a:r>
            <a:r>
              <a:rPr lang="ko-KR" altLang="en-US" dirty="0"/>
              <a:t> 핀 맵 참고 후 연결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BB4A6B-C8D3-44AA-ACD1-38ABA637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917" y="1089935"/>
            <a:ext cx="3050896" cy="2356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F867A-A283-4103-8EF9-64797827F289}"/>
              </a:ext>
            </a:extLst>
          </p:cNvPr>
          <p:cNvSpPr txBox="1"/>
          <p:nvPr/>
        </p:nvSpPr>
        <p:spPr>
          <a:xfrm>
            <a:off x="8310020" y="720603"/>
            <a:ext cx="243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ISP </a:t>
            </a:r>
            <a:r>
              <a:rPr lang="ko-KR" altLang="en-US" dirty="0"/>
              <a:t>연결 모습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ACD78263-12A6-4E4C-BB1C-78870F18C762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BEA577F-30E3-4DD2-9C73-DFFED25FA8C1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(LED - blink) – 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회로 구성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B096C7-2854-40B3-832B-AE33D7C3F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1" t="6538" r="6190" b="7974"/>
          <a:stretch/>
        </p:blipFill>
        <p:spPr>
          <a:xfrm>
            <a:off x="704335" y="1303920"/>
            <a:ext cx="5810180" cy="5115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B131D2-D23F-4E08-8DA9-A300422FFB23}"/>
              </a:ext>
            </a:extLst>
          </p:cNvPr>
          <p:cNvSpPr txBox="1"/>
          <p:nvPr/>
        </p:nvSpPr>
        <p:spPr>
          <a:xfrm>
            <a:off x="6749708" y="1696349"/>
            <a:ext cx="39421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ISP</a:t>
            </a:r>
            <a:r>
              <a:rPr lang="ko-KR" altLang="en-US" dirty="0"/>
              <a:t> 핀 맵 참고 후 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LED</a:t>
            </a:r>
            <a:r>
              <a:rPr lang="ko-KR" altLang="en-US" dirty="0"/>
              <a:t>의 </a:t>
            </a:r>
            <a:r>
              <a:rPr lang="en-US" altLang="ko-KR" dirty="0"/>
              <a:t>+</a:t>
            </a:r>
            <a:r>
              <a:rPr lang="ko-KR" altLang="en-US" dirty="0"/>
              <a:t>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출력인 </a:t>
            </a:r>
            <a:r>
              <a:rPr lang="en-US" altLang="ko-KR" dirty="0"/>
              <a:t>13</a:t>
            </a:r>
            <a:r>
              <a:rPr lang="ko-KR" altLang="en-US" dirty="0" err="1"/>
              <a:t>번핀</a:t>
            </a:r>
            <a:r>
              <a:rPr lang="ko-KR" altLang="en-US" dirty="0"/>
              <a:t> </a:t>
            </a:r>
            <a:r>
              <a:rPr lang="en-US" altLang="ko-KR" dirty="0"/>
              <a:t>(POORT5)</a:t>
            </a:r>
            <a:r>
              <a:rPr lang="ko-KR" altLang="en-US" dirty="0"/>
              <a:t>에 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LED – </a:t>
            </a:r>
            <a:r>
              <a:rPr lang="ko-KR" altLang="en-US" dirty="0"/>
              <a:t>를 </a:t>
            </a:r>
            <a:r>
              <a:rPr lang="en-US" altLang="ko-KR" dirty="0"/>
              <a:t>GND</a:t>
            </a:r>
            <a:r>
              <a:rPr lang="ko-KR" altLang="en-US" dirty="0"/>
              <a:t>에 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330 </a:t>
            </a:r>
            <a:r>
              <a:rPr lang="ko-KR" altLang="en-US" dirty="0"/>
              <a:t>옴 정도의 보호 저항 연결</a:t>
            </a: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13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ACD78263-12A6-4E4C-BB1C-78870F18C762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BEA577F-30E3-4DD2-9C73-DFFED25FA8C1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(LED - blink) – 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작동 영상 및 오실로스코프 파형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" name="KakaoTalk_20210514_233211101">
            <a:hlinkClick r:id="" action="ppaction://media"/>
            <a:extLst>
              <a:ext uri="{FF2B5EF4-FFF2-40B4-BE49-F238E27FC236}">
                <a16:creationId xmlns:a16="http://schemas.microsoft.com/office/drawing/2014/main" id="{F815478C-D092-4C30-ABC2-85EF612B1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00" y="1815113"/>
            <a:ext cx="6582335" cy="37083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928099-1157-4660-A3C8-9B5BF6106D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7" r="5699" b="9524"/>
          <a:stretch/>
        </p:blipFill>
        <p:spPr>
          <a:xfrm>
            <a:off x="7051446" y="2263718"/>
            <a:ext cx="3448692" cy="2122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DE0EA-E057-47BE-BC2A-BCD9DF3BD1C3}"/>
              </a:ext>
            </a:extLst>
          </p:cNvPr>
          <p:cNvSpPr txBox="1"/>
          <p:nvPr/>
        </p:nvSpPr>
        <p:spPr>
          <a:xfrm>
            <a:off x="7292052" y="4577579"/>
            <a:ext cx="2967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500ms</a:t>
            </a:r>
            <a:r>
              <a:rPr lang="ko-KR" altLang="en-US" dirty="0"/>
              <a:t>로 </a:t>
            </a:r>
            <a:r>
              <a:rPr lang="en-US" altLang="ko-KR" dirty="0"/>
              <a:t>LED </a:t>
            </a:r>
            <a:r>
              <a:rPr lang="ko-KR" altLang="en-US" dirty="0"/>
              <a:t>점멸 시 마다</a:t>
            </a:r>
            <a:endParaRPr lang="en-US" altLang="ko-KR" dirty="0"/>
          </a:p>
          <a:p>
            <a:r>
              <a:rPr lang="ko-KR" altLang="en-US" dirty="0"/>
              <a:t>파형이 </a:t>
            </a:r>
            <a:r>
              <a:rPr lang="ko-KR" altLang="en-US" dirty="0" err="1"/>
              <a:t>구형파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동작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80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A0C92F01-51A0-4C20-9E23-037AF3A0E8B7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B2E0E13B-2B95-4D96-A251-511436104E15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button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회로 구성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7A6B8-8925-4872-86CF-969945DC2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49"/>
          <a:stretch/>
        </p:blipFill>
        <p:spPr>
          <a:xfrm>
            <a:off x="651407" y="1607494"/>
            <a:ext cx="4858213" cy="3780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BBC473-5439-4517-9207-BC3A586269F6}"/>
              </a:ext>
            </a:extLst>
          </p:cNvPr>
          <p:cNvSpPr txBox="1"/>
          <p:nvPr/>
        </p:nvSpPr>
        <p:spPr>
          <a:xfrm>
            <a:off x="2838286" y="402152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B09D4-B1E5-4279-82AC-F599F80739C1}"/>
              </a:ext>
            </a:extLst>
          </p:cNvPr>
          <p:cNvSpPr txBox="1"/>
          <p:nvPr/>
        </p:nvSpPr>
        <p:spPr>
          <a:xfrm>
            <a:off x="4567255" y="48098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330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285D-D2AC-4498-A6B5-C60ECECEB5FE}"/>
              </a:ext>
            </a:extLst>
          </p:cNvPr>
          <p:cNvSpPr txBox="1"/>
          <p:nvPr/>
        </p:nvSpPr>
        <p:spPr>
          <a:xfrm>
            <a:off x="5828997" y="1607494"/>
            <a:ext cx="42114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앞의 </a:t>
            </a:r>
            <a:r>
              <a:rPr lang="en-US" altLang="ko-KR" dirty="0"/>
              <a:t>blink </a:t>
            </a:r>
            <a:r>
              <a:rPr lang="ko-KR" altLang="en-US" dirty="0"/>
              <a:t>예제에서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입력을 받기 위한 </a:t>
            </a:r>
            <a:r>
              <a:rPr lang="en-US" altLang="ko-KR" dirty="0"/>
              <a:t>button</a:t>
            </a:r>
            <a:r>
              <a:rPr lang="ko-KR" altLang="en-US" dirty="0"/>
              <a:t>을 추가로 구성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 err="1"/>
              <a:t>번핀</a:t>
            </a:r>
            <a:r>
              <a:rPr lang="en-US" altLang="ko-KR" dirty="0"/>
              <a:t>(PB0)</a:t>
            </a:r>
            <a:r>
              <a:rPr lang="ko-KR" altLang="en-US" dirty="0"/>
              <a:t>을 입력 핀</a:t>
            </a:r>
            <a:r>
              <a:rPr lang="en-US" altLang="ko-KR" dirty="0"/>
              <a:t>(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13</a:t>
            </a:r>
            <a:r>
              <a:rPr lang="ko-KR" altLang="en-US" dirty="0" err="1"/>
              <a:t>번핀</a:t>
            </a:r>
            <a:r>
              <a:rPr lang="en-US" altLang="ko-KR" dirty="0"/>
              <a:t>(PB5)</a:t>
            </a:r>
            <a:r>
              <a:rPr lang="ko-KR" altLang="en-US" dirty="0"/>
              <a:t>를 출력 핀</a:t>
            </a:r>
            <a:r>
              <a:rPr lang="en-US" altLang="ko-KR" dirty="0"/>
              <a:t>(LED)</a:t>
            </a:r>
            <a:r>
              <a:rPr lang="ko-KR" altLang="en-US" dirty="0"/>
              <a:t>으로 구성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960C4A-979A-4164-919E-FCED18638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13076" r="20645" b="18272"/>
          <a:stretch/>
        </p:blipFill>
        <p:spPr>
          <a:xfrm>
            <a:off x="7812625" y="3726634"/>
            <a:ext cx="2479730" cy="28544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767592-93E0-46AD-8759-6C6AB6EABD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t="20504" r="20564" b="5614"/>
          <a:stretch/>
        </p:blipFill>
        <p:spPr>
          <a:xfrm>
            <a:off x="5665502" y="3726634"/>
            <a:ext cx="2147123" cy="2854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C9F056-6DAB-4A47-9E15-D4070595DBD4}"/>
              </a:ext>
            </a:extLst>
          </p:cNvPr>
          <p:cNvSpPr txBox="1"/>
          <p:nvPr/>
        </p:nvSpPr>
        <p:spPr>
          <a:xfrm>
            <a:off x="7226567" y="666233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연결 사진</a:t>
            </a:r>
          </a:p>
        </p:txBody>
      </p:sp>
    </p:spTree>
    <p:extLst>
      <p:ext uri="{BB962C8B-B14F-4D97-AF65-F5344CB8AC3E}">
        <p14:creationId xmlns:p14="http://schemas.microsoft.com/office/powerpoint/2010/main" val="259556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621000" y="849240"/>
            <a:ext cx="888300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1) </a:t>
            </a: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먼저 아래 사이트에서 아두이노를 다운 받는다</a:t>
            </a: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A6099"/>
                </a:solidFill>
                <a:latin typeface="현대하모니 L"/>
                <a:ea typeface="현대하모니 L"/>
                <a:hlinkClick r:id="rId3"/>
              </a:rPr>
              <a:t>https://www.arduino.cc/en/donate/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Just Download  </a:t>
            </a: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눌러서 다운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4668120" y="7177320"/>
            <a:ext cx="955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00/00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45" name="그림 144"/>
          <p:cNvPicPr/>
          <p:nvPr/>
        </p:nvPicPr>
        <p:blipFill>
          <a:blip r:embed="rId4"/>
          <a:stretch/>
        </p:blipFill>
        <p:spPr>
          <a:xfrm>
            <a:off x="5184000" y="2376000"/>
            <a:ext cx="4464000" cy="414108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6264000" y="4176000"/>
            <a:ext cx="1440000" cy="4320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7" name="그림 146"/>
          <p:cNvPicPr/>
          <p:nvPr/>
        </p:nvPicPr>
        <p:blipFill>
          <a:blip r:embed="rId5"/>
          <a:stretch/>
        </p:blipFill>
        <p:spPr>
          <a:xfrm>
            <a:off x="864000" y="2692440"/>
            <a:ext cx="4064040" cy="29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0DBF56-1BF2-48D2-8B99-0EAB0B7AC487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C1597B3-41F9-44B0-A3D7-1BFBFA0B49C2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button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코드 작성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6BFA3D-3CEB-462B-A56B-26F5C2F5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0" y="1176120"/>
            <a:ext cx="6508895" cy="579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2865C-66E0-4DBE-8B2B-A01C4965C1A6}"/>
              </a:ext>
            </a:extLst>
          </p:cNvPr>
          <p:cNvSpPr txBox="1"/>
          <p:nvPr/>
        </p:nvSpPr>
        <p:spPr>
          <a:xfrm>
            <a:off x="5509620" y="2769029"/>
            <a:ext cx="41408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주요 코드 설명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DDRB = 0x20; </a:t>
            </a:r>
          </a:p>
          <a:p>
            <a:r>
              <a:rPr lang="en-US" altLang="ko-KR" dirty="0"/>
              <a:t>   PB5 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나머지 입력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if((PINB &amp; 0x01) == 0x00)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-&gt; PB0</a:t>
            </a:r>
            <a:r>
              <a:rPr lang="ko-KR" altLang="en-US" dirty="0"/>
              <a:t>에 입력이 </a:t>
            </a:r>
            <a:r>
              <a:rPr lang="en-US" altLang="ko-KR" dirty="0"/>
              <a:t>low</a:t>
            </a:r>
            <a:r>
              <a:rPr lang="ko-KR" altLang="en-US" dirty="0"/>
              <a:t> 일 때</a:t>
            </a:r>
            <a:r>
              <a:rPr lang="en-US" altLang="ko-KR" dirty="0"/>
              <a:t>, if </a:t>
            </a:r>
            <a:r>
              <a:rPr lang="ko-KR" altLang="en-US" dirty="0"/>
              <a:t>문 진입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동작 버튼을 눌렀을 때 </a:t>
            </a:r>
            <a:r>
              <a:rPr lang="en-US" altLang="ko-KR" dirty="0"/>
              <a:t>LED ON</a:t>
            </a:r>
          </a:p>
          <a:p>
            <a:r>
              <a:rPr lang="en-US" altLang="ko-KR" dirty="0"/>
              <a:t>     </a:t>
            </a:r>
            <a:r>
              <a:rPr lang="ko-KR" altLang="en-US" dirty="0"/>
              <a:t>뗐을 때 </a:t>
            </a:r>
            <a:r>
              <a:rPr lang="en-US" altLang="ko-KR" dirty="0"/>
              <a:t>LED OFF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25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9E0493E-6D39-4469-A0D9-3E214C810A48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C2111F1-7AF6-44EC-8F18-848310E131B5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button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동작 영상 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및 파형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KakaoTalk_20210514_230826847">
            <a:hlinkClick r:id="" action="ppaction://media"/>
            <a:extLst>
              <a:ext uri="{FF2B5EF4-FFF2-40B4-BE49-F238E27FC236}">
                <a16:creationId xmlns:a16="http://schemas.microsoft.com/office/drawing/2014/main" id="{EB0B0561-EC67-40B6-B349-3B8E34157F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3766" y="1526351"/>
            <a:ext cx="2539313" cy="4506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31518-9B93-40C9-86BF-BC96D941F4E6}"/>
              </a:ext>
            </a:extLst>
          </p:cNvPr>
          <p:cNvSpPr txBox="1"/>
          <p:nvPr/>
        </p:nvSpPr>
        <p:spPr>
          <a:xfrm>
            <a:off x="4727865" y="1303920"/>
            <a:ext cx="47884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버튼을 눌렀을 때 </a:t>
            </a:r>
            <a:r>
              <a:rPr lang="en-US" altLang="ko-KR" dirty="0"/>
              <a:t>LED ON</a:t>
            </a:r>
            <a:r>
              <a:rPr lang="ko-KR" altLang="en-US" dirty="0"/>
              <a:t>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버튼을 뗐을 때 </a:t>
            </a:r>
            <a:r>
              <a:rPr lang="en-US" altLang="ko-KR" dirty="0"/>
              <a:t>LED OFF </a:t>
            </a:r>
            <a:r>
              <a:rPr lang="ko-KR" altLang="en-US" dirty="0"/>
              <a:t>하는 동작 자체는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잘 되긴 하나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버튼을 동작 할 때 스위칭 노이즈가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심한 관계로 버튼 동작이 굼뜨는 경향이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해결 하기 위한 </a:t>
            </a:r>
            <a:r>
              <a:rPr lang="en-US" altLang="ko-KR" dirty="0"/>
              <a:t>S/W </a:t>
            </a:r>
            <a:r>
              <a:rPr lang="ko-KR" altLang="en-US" dirty="0"/>
              <a:t>적</a:t>
            </a:r>
            <a:r>
              <a:rPr lang="en-US" altLang="ko-KR" dirty="0"/>
              <a:t>(</a:t>
            </a:r>
            <a:r>
              <a:rPr lang="ko-KR" altLang="en-US" dirty="0"/>
              <a:t>인터럽트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H/W </a:t>
            </a:r>
            <a:r>
              <a:rPr lang="ko-KR" altLang="en-US" dirty="0"/>
              <a:t>방법을 사용해 보도록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9E2B04-1867-4EE6-A0B4-87717EABF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48" y="4490994"/>
            <a:ext cx="2228581" cy="2228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514197-A32A-439B-9165-E219FE9B4A4A}"/>
              </a:ext>
            </a:extLst>
          </p:cNvPr>
          <p:cNvSpPr txBox="1"/>
          <p:nvPr/>
        </p:nvSpPr>
        <p:spPr>
          <a:xfrm>
            <a:off x="6377220" y="671957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채터링</a:t>
            </a:r>
            <a:r>
              <a:rPr lang="ko-KR" altLang="en-US" dirty="0"/>
              <a:t> 노이즈</a:t>
            </a:r>
          </a:p>
        </p:txBody>
      </p:sp>
    </p:spTree>
    <p:extLst>
      <p:ext uri="{BB962C8B-B14F-4D97-AF65-F5344CB8AC3E}">
        <p14:creationId xmlns:p14="http://schemas.microsoft.com/office/powerpoint/2010/main" val="36959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B0CE301-B979-4074-9EEC-85F9C7369979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364FDB6A-507C-4D62-A7BF-5F3134A26F24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코드 작성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E36452-1D52-4B86-9A68-C78549FBD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120"/>
            <a:ext cx="7725640" cy="5803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BBF761-B536-4AD1-892F-0E707B4C30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46"/>
          <a:stretch/>
        </p:blipFill>
        <p:spPr>
          <a:xfrm>
            <a:off x="7466051" y="2449142"/>
            <a:ext cx="3225589" cy="40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12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764F404D-31AE-4A19-9412-9153DE7DB3D0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코드 작성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ADFB71CD-1098-42B3-9F42-D06796D93B8A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1B8FE-8CC2-467E-AD55-20E844C72A8E}"/>
              </a:ext>
            </a:extLst>
          </p:cNvPr>
          <p:cNvSpPr txBox="1"/>
          <p:nvPr/>
        </p:nvSpPr>
        <p:spPr>
          <a:xfrm>
            <a:off x="549000" y="1303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79281-E8C9-457A-9F5C-BAD6F07271F3}"/>
              </a:ext>
            </a:extLst>
          </p:cNvPr>
          <p:cNvSpPr txBox="1"/>
          <p:nvPr/>
        </p:nvSpPr>
        <p:spPr>
          <a:xfrm>
            <a:off x="549000" y="1194937"/>
            <a:ext cx="100784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버튼의 </a:t>
            </a:r>
            <a:r>
              <a:rPr lang="ko-KR" altLang="en-US" dirty="0" err="1"/>
              <a:t>채터링</a:t>
            </a:r>
            <a:r>
              <a:rPr lang="ko-KR" altLang="en-US" dirty="0"/>
              <a:t> 영향을 덜하게 하기 위해 인터럽트 방법을 사용 한다고 하는데</a:t>
            </a:r>
            <a:r>
              <a:rPr lang="en-US" altLang="ko-KR" dirty="0"/>
              <a:t>.. </a:t>
            </a:r>
            <a:r>
              <a:rPr lang="ko-KR" altLang="en-US" dirty="0"/>
              <a:t>인터럽트가 </a:t>
            </a:r>
            <a:r>
              <a:rPr lang="ko-KR" altLang="en-US" dirty="0" err="1"/>
              <a:t>뭘까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b="1" dirty="0"/>
              <a:t>가장 중요한 최우선 순위의 작업이므로 하던 </a:t>
            </a:r>
            <a:r>
              <a:rPr lang="ko-KR" altLang="en-US" b="1" u="sng" dirty="0"/>
              <a:t>모든 작업을 중단하고 이것을 최우선적으로</a:t>
            </a:r>
            <a:endParaRPr lang="en-US" altLang="ko-KR" b="1" u="sng" dirty="0"/>
          </a:p>
          <a:p>
            <a:r>
              <a:rPr lang="en-US" altLang="ko-KR" b="1" dirty="0"/>
              <a:t>               </a:t>
            </a:r>
            <a:r>
              <a:rPr lang="ko-KR" altLang="en-US" b="1" dirty="0"/>
              <a:t>처리해야 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인터럽트 케이스 </a:t>
            </a:r>
            <a:r>
              <a:rPr lang="en-US" altLang="ko-KR" dirty="0"/>
              <a:t>: </a:t>
            </a:r>
            <a:r>
              <a:rPr lang="ko-KR" altLang="en-US" dirty="0" err="1"/>
              <a:t>몰컴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 -&gt; </a:t>
            </a:r>
            <a:r>
              <a:rPr lang="ko-KR" altLang="en-US" dirty="0"/>
              <a:t>부모님이 방문 열고 나옴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인터럽트 발생 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  <a:p>
            <a:r>
              <a:rPr lang="en-US" altLang="ko-KR" dirty="0"/>
              <a:t>     -&gt; </a:t>
            </a:r>
            <a:r>
              <a:rPr lang="ko-KR" altLang="en-US" dirty="0"/>
              <a:t>걸리면 죽기 때문에 빨리 모니터를 끄고 자는 척을 한다</a:t>
            </a:r>
            <a:r>
              <a:rPr lang="en-US" altLang="ko-KR" dirty="0"/>
              <a:t>.(</a:t>
            </a:r>
            <a:r>
              <a:rPr lang="ko-KR" altLang="en-US" dirty="0"/>
              <a:t>부모님이 방에 돌아가실 때 까지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: </a:t>
            </a:r>
            <a:r>
              <a:rPr lang="ko-KR" altLang="en-US" dirty="0">
                <a:solidFill>
                  <a:srgbClr val="FF0000"/>
                </a:solidFill>
              </a:rPr>
              <a:t>인터럽트 </a:t>
            </a:r>
            <a:r>
              <a:rPr lang="ko-KR" altLang="en-US" dirty="0" err="1">
                <a:solidFill>
                  <a:srgbClr val="FF0000"/>
                </a:solidFill>
              </a:rPr>
              <a:t>핸들러의</a:t>
            </a:r>
            <a:r>
              <a:rPr lang="ko-KR" altLang="en-US" dirty="0">
                <a:solidFill>
                  <a:srgbClr val="FF0000"/>
                </a:solidFill>
              </a:rPr>
              <a:t> 동작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     -&gt; </a:t>
            </a:r>
            <a:r>
              <a:rPr lang="ko-KR" altLang="en-US" dirty="0"/>
              <a:t>부모님이 다시 돌아가시면 </a:t>
            </a:r>
            <a:r>
              <a:rPr lang="ko-KR" altLang="en-US" dirty="0">
                <a:solidFill>
                  <a:srgbClr val="FF0000"/>
                </a:solidFill>
              </a:rPr>
              <a:t>인터럽트 처리의 일련의 절차가 마무리 </a:t>
            </a:r>
            <a:r>
              <a:rPr lang="ko-KR" altLang="en-US" dirty="0"/>
              <a:t>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56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A4071EC2-9B47-4BF4-9169-BE0A6FC025D5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98BF587-DEFD-45A0-8EC3-6ABF2CEFAB41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코드 해석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2361E-D72F-4EAE-99CB-F26F2116A525}"/>
              </a:ext>
            </a:extLst>
          </p:cNvPr>
          <p:cNvSpPr txBox="1"/>
          <p:nvPr/>
        </p:nvSpPr>
        <p:spPr>
          <a:xfrm>
            <a:off x="549000" y="1194937"/>
            <a:ext cx="853791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DDRB &amp;= ~(1 &lt;&lt; DDB5); // </a:t>
            </a:r>
            <a:r>
              <a:rPr lang="ko-KR" altLang="en-US" sz="1200" dirty="0"/>
              <a:t>해당 비트를 무조건 입력으로</a:t>
            </a:r>
            <a:r>
              <a:rPr lang="en-US" altLang="ko-KR" sz="1200" dirty="0"/>
              <a:t>, PB5</a:t>
            </a:r>
            <a:r>
              <a:rPr lang="ko-KR" altLang="en-US" sz="1200" dirty="0"/>
              <a:t>를 </a:t>
            </a:r>
            <a:r>
              <a:rPr lang="ko-KR" altLang="en-US" sz="1200" b="1" dirty="0">
                <a:solidFill>
                  <a:srgbClr val="0070C0"/>
                </a:solidFill>
              </a:rPr>
              <a:t>입력</a:t>
            </a:r>
            <a:r>
              <a:rPr lang="ko-KR" altLang="en-US" sz="1200" dirty="0"/>
              <a:t>으로</a:t>
            </a:r>
            <a:r>
              <a:rPr lang="en-US" altLang="ko-KR" sz="1200" dirty="0"/>
              <a:t>(</a:t>
            </a:r>
            <a:r>
              <a:rPr lang="ko-KR" altLang="en-US" sz="1200" dirty="0"/>
              <a:t>스위치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                                 // </a:t>
            </a:r>
            <a:r>
              <a:rPr lang="ko-KR" altLang="en-US" sz="1200" dirty="0"/>
              <a:t>해당 비트에 </a:t>
            </a:r>
            <a:r>
              <a:rPr lang="en-US" altLang="ko-KR" sz="1200" dirty="0"/>
              <a:t>0</a:t>
            </a:r>
            <a:r>
              <a:rPr lang="ko-KR" altLang="en-US" sz="1200" dirty="0"/>
              <a:t>의 값을 </a:t>
            </a:r>
            <a:r>
              <a:rPr lang="en-US" altLang="ko-KR" sz="1200" dirty="0"/>
              <a:t>&amp; </a:t>
            </a:r>
            <a:r>
              <a:rPr lang="ko-KR" altLang="en-US" sz="1200" dirty="0"/>
              <a:t>연산 해줌으로써 입력</a:t>
            </a:r>
            <a:r>
              <a:rPr lang="en-US" altLang="ko-KR" sz="1200" dirty="0"/>
              <a:t>(0) </a:t>
            </a:r>
          </a:p>
          <a:p>
            <a:r>
              <a:rPr lang="en-US" altLang="ko-KR" sz="1200" dirty="0"/>
              <a:t>PORTB</a:t>
            </a:r>
            <a:r>
              <a:rPr lang="ko-KR" altLang="en-US" sz="1200" dirty="0"/>
              <a:t> </a:t>
            </a:r>
            <a:r>
              <a:rPr lang="en-US" altLang="ko-KR" sz="1200" dirty="0"/>
              <a:t>|=</a:t>
            </a:r>
            <a:r>
              <a:rPr lang="ko-KR" altLang="en-US" sz="1200" dirty="0"/>
              <a:t> </a:t>
            </a:r>
            <a:r>
              <a:rPr lang="en-US" altLang="ko-KR" sz="1200" dirty="0"/>
              <a:t>(1 &lt;&lt; PORTB4); // </a:t>
            </a:r>
            <a:r>
              <a:rPr lang="ko-KR" altLang="en-US" sz="1200" dirty="0"/>
              <a:t>비트가 있던 없던 새로운 정보를 덮어 씀</a:t>
            </a:r>
            <a:r>
              <a:rPr lang="en-US" altLang="ko-KR" sz="1200" dirty="0"/>
              <a:t>, PB4</a:t>
            </a:r>
            <a:r>
              <a:rPr lang="ko-KR" altLang="en-US" sz="1200" dirty="0"/>
              <a:t>를 </a:t>
            </a:r>
            <a:r>
              <a:rPr lang="ko-KR" altLang="en-US" sz="1200" b="1" dirty="0">
                <a:solidFill>
                  <a:srgbClr val="FF0000"/>
                </a:solidFill>
              </a:rPr>
              <a:t>출력</a:t>
            </a:r>
            <a:r>
              <a:rPr lang="ko-KR" altLang="en-US" sz="1200" dirty="0"/>
              <a:t>으로</a:t>
            </a:r>
            <a:r>
              <a:rPr lang="en-US" altLang="ko-KR" sz="1200" dirty="0"/>
              <a:t>(LED)</a:t>
            </a:r>
          </a:p>
          <a:p>
            <a:r>
              <a:rPr lang="en-US" altLang="ko-KR" sz="1200" dirty="0"/>
              <a:t>                                            // </a:t>
            </a:r>
            <a:r>
              <a:rPr lang="ko-KR" altLang="en-US" sz="1200" dirty="0"/>
              <a:t>해당 비트에 </a:t>
            </a:r>
            <a:r>
              <a:rPr lang="en-US" altLang="ko-KR" sz="1200" dirty="0"/>
              <a:t>1</a:t>
            </a:r>
            <a:r>
              <a:rPr lang="ko-KR" altLang="en-US" sz="1200" dirty="0"/>
              <a:t>의 값을 </a:t>
            </a:r>
            <a:r>
              <a:rPr lang="en-US" altLang="ko-KR" sz="1200" dirty="0"/>
              <a:t>| </a:t>
            </a:r>
            <a:r>
              <a:rPr lang="ko-KR" altLang="en-US" sz="1200" dirty="0"/>
              <a:t>연산 해줌으로써 반대 값이 계속해서 출력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// PCIE0 </a:t>
            </a:r>
            <a:r>
              <a:rPr lang="ko-KR" altLang="en-US" sz="1200" dirty="0"/>
              <a:t>활성화</a:t>
            </a:r>
            <a:r>
              <a:rPr lang="en-US" altLang="ko-KR" sz="1200" dirty="0"/>
              <a:t>, </a:t>
            </a:r>
            <a:r>
              <a:rPr lang="ko-KR" altLang="en-US" sz="1200" dirty="0"/>
              <a:t>인터럽트 상태 변경에 따른 트리거 </a:t>
            </a:r>
            <a:r>
              <a:rPr lang="en-US" altLang="ko-KR" sz="1200" dirty="0"/>
              <a:t>PCINT0_vect</a:t>
            </a:r>
          </a:p>
          <a:p>
            <a:r>
              <a:rPr lang="en-US" altLang="ko-KR" sz="1200" dirty="0"/>
              <a:t>PCICR |= (1 &lt;&lt; PCIE0); </a:t>
            </a:r>
          </a:p>
          <a:p>
            <a:r>
              <a:rPr lang="en-US" altLang="ko-KR" sz="1200" dirty="0"/>
              <a:t>PCMSK0 |= (1 &lt;&lt; PCINT5);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인터럽트 레지스터는 좀 더 알아 보자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위에서</a:t>
            </a:r>
            <a:r>
              <a:rPr lang="en-US" altLang="ko-KR" sz="1200" dirty="0"/>
              <a:t> </a:t>
            </a:r>
            <a:r>
              <a:rPr lang="ko-KR" altLang="en-US" sz="1200" dirty="0"/>
              <a:t>보는 것 처럼</a:t>
            </a:r>
            <a:r>
              <a:rPr lang="en-US" altLang="ko-KR" sz="1200" dirty="0"/>
              <a:t> PCICR</a:t>
            </a:r>
            <a:r>
              <a:rPr lang="ko-KR" altLang="en-US" sz="1200" dirty="0"/>
              <a:t>은 인터럽트 사용을 </a:t>
            </a:r>
            <a:r>
              <a:rPr lang="en-US" altLang="ko-KR" sz="1200" dirty="0"/>
              <a:t>enable </a:t>
            </a:r>
            <a:r>
              <a:rPr lang="ko-KR" altLang="en-US" sz="1200" dirty="0"/>
              <a:t>하는 역할을 하며 </a:t>
            </a:r>
            <a:r>
              <a:rPr lang="en-US" altLang="ko-KR" sz="1200" dirty="0"/>
              <a:t>PCIE0</a:t>
            </a:r>
            <a:r>
              <a:rPr lang="ko-KR" altLang="en-US" sz="1200" dirty="0"/>
              <a:t>을 </a:t>
            </a:r>
            <a:r>
              <a:rPr lang="en-US" altLang="ko-KR" sz="1200" dirty="0"/>
              <a:t>ON </a:t>
            </a:r>
            <a:r>
              <a:rPr lang="ko-KR" altLang="en-US" sz="1200" dirty="0"/>
              <a:t>하였기에 인터럽트</a:t>
            </a:r>
            <a:r>
              <a:rPr lang="en-US" altLang="ko-KR" sz="1200" dirty="0"/>
              <a:t>0 </a:t>
            </a:r>
            <a:r>
              <a:rPr lang="ko-KR" altLang="en-US" sz="1200" dirty="0"/>
              <a:t>이 동작 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그리고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PCINT7..0 </a:t>
            </a:r>
            <a:r>
              <a:rPr lang="ko-KR" altLang="en-US" sz="1200" dirty="0"/>
              <a:t>들을 활성화 할 수 있게 되는데 이것은 </a:t>
            </a:r>
            <a:r>
              <a:rPr lang="en-US" altLang="ko-KR" sz="1200" dirty="0"/>
              <a:t>PCMSK0 </a:t>
            </a:r>
            <a:r>
              <a:rPr lang="ko-KR" altLang="en-US" sz="1200" dirty="0"/>
              <a:t>레지스터에 의해 개별적으로 활성화 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A86771-2676-487A-9BEF-1545D42A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06" y="3018189"/>
            <a:ext cx="5438775" cy="1038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A96A20-AB16-4B5B-9CFD-200B744B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06" y="4175145"/>
            <a:ext cx="6353175" cy="676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5A356B-FE60-4381-8622-ED63D20C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69" y="5511463"/>
            <a:ext cx="6145075" cy="1660831"/>
          </a:xfrm>
          <a:prstGeom prst="rect">
            <a:avLst/>
          </a:prstGeom>
        </p:spPr>
      </p:pic>
      <p:sp>
        <p:nvSpPr>
          <p:cNvPr id="14" name="CustomShape 4">
            <a:extLst>
              <a:ext uri="{FF2B5EF4-FFF2-40B4-BE49-F238E27FC236}">
                <a16:creationId xmlns:a16="http://schemas.microsoft.com/office/drawing/2014/main" id="{0582A957-63BB-4C94-B0EE-AC574A981856}"/>
              </a:ext>
            </a:extLst>
          </p:cNvPr>
          <p:cNvSpPr/>
          <p:nvPr/>
        </p:nvSpPr>
        <p:spPr>
          <a:xfrm>
            <a:off x="2789163" y="5711877"/>
            <a:ext cx="570263" cy="72868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9BED4125-475D-4231-8ACB-7B9525D592A9}"/>
              </a:ext>
            </a:extLst>
          </p:cNvPr>
          <p:cNvSpPr/>
          <p:nvPr/>
        </p:nvSpPr>
        <p:spPr>
          <a:xfrm>
            <a:off x="5065602" y="3266710"/>
            <a:ext cx="570263" cy="72868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28445F-1085-4A38-A2BA-A818CDBD4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72" t="29805" r="14825" b="18057"/>
          <a:stretch/>
        </p:blipFill>
        <p:spPr>
          <a:xfrm>
            <a:off x="7321416" y="1303920"/>
            <a:ext cx="2690291" cy="3338946"/>
          </a:xfrm>
          <a:prstGeom prst="rect">
            <a:avLst/>
          </a:prstGeom>
        </p:spPr>
      </p:pic>
      <p:sp>
        <p:nvSpPr>
          <p:cNvPr id="17" name="CustomShape 4">
            <a:extLst>
              <a:ext uri="{FF2B5EF4-FFF2-40B4-BE49-F238E27FC236}">
                <a16:creationId xmlns:a16="http://schemas.microsoft.com/office/drawing/2014/main" id="{69F0D4F5-9613-4BC3-8353-CD69CEB7EDC1}"/>
              </a:ext>
            </a:extLst>
          </p:cNvPr>
          <p:cNvSpPr/>
          <p:nvPr/>
        </p:nvSpPr>
        <p:spPr>
          <a:xfrm>
            <a:off x="9205826" y="2589879"/>
            <a:ext cx="570263" cy="236448"/>
          </a:xfrm>
          <a:prstGeom prst="rect">
            <a:avLst/>
          </a:prstGeom>
          <a:noFill/>
          <a:ln w="29160">
            <a:solidFill>
              <a:srgbClr val="0070C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941C2B12-E862-4622-B959-6E22D04EDC8D}"/>
              </a:ext>
            </a:extLst>
          </p:cNvPr>
          <p:cNvSpPr/>
          <p:nvPr/>
        </p:nvSpPr>
        <p:spPr>
          <a:xfrm>
            <a:off x="7895745" y="2736945"/>
            <a:ext cx="570263" cy="236448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2791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5B50ED9-91CA-46D3-93FC-125DCBFB1BEE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88D4115-C065-4B9D-B68C-433028E0B675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코드 해석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160A9-0CCB-40BE-B36E-25EAA915DBFA}"/>
              </a:ext>
            </a:extLst>
          </p:cNvPr>
          <p:cNvSpPr txBox="1"/>
          <p:nvPr/>
        </p:nvSpPr>
        <p:spPr>
          <a:xfrm>
            <a:off x="555558" y="1176120"/>
            <a:ext cx="560922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Sei();</a:t>
            </a:r>
            <a:r>
              <a:rPr lang="ko-KR" altLang="en-US" sz="1200" b="1" dirty="0"/>
              <a:t> </a:t>
            </a:r>
            <a:r>
              <a:rPr lang="en-US" altLang="ko-KR" sz="1200" dirty="0"/>
              <a:t>//</a:t>
            </a:r>
            <a:r>
              <a:rPr lang="ko-KR" altLang="en-US" sz="1200" dirty="0"/>
              <a:t> 인터럽트 동작 시작하는 명령어 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// </a:t>
            </a:r>
            <a:r>
              <a:rPr lang="ko-KR" altLang="en-US" sz="1200" dirty="0"/>
              <a:t>앞서 </a:t>
            </a:r>
            <a:r>
              <a:rPr lang="en-US" altLang="ko-KR" sz="1200" dirty="0"/>
              <a:t>PCICR </a:t>
            </a:r>
            <a:r>
              <a:rPr lang="ko-KR" altLang="en-US" sz="1200" dirty="0"/>
              <a:t>레지스터 설명에서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아래 </a:t>
            </a:r>
            <a:r>
              <a:rPr lang="en-US" altLang="ko-KR" sz="1200" dirty="0"/>
              <a:t>interrupt </a:t>
            </a:r>
            <a:r>
              <a:rPr lang="ko-KR" altLang="en-US" sz="1200" dirty="0"/>
              <a:t>서비스 루틴 확인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ISR(PCINT0_vect)</a:t>
            </a:r>
          </a:p>
          <a:p>
            <a:r>
              <a:rPr lang="en-US" altLang="ko-KR" sz="1200" b="1" dirty="0"/>
              <a:t>{</a:t>
            </a:r>
          </a:p>
          <a:p>
            <a:r>
              <a:rPr lang="en-US" altLang="ko-KR" sz="1200" b="1" dirty="0"/>
              <a:t>	// toggle (</a:t>
            </a:r>
            <a:r>
              <a:rPr lang="ko-KR" altLang="en-US" sz="1200" b="1" dirty="0"/>
              <a:t>껐다</a:t>
            </a:r>
            <a:r>
              <a:rPr lang="en-US" altLang="ko-KR" sz="1200" b="1" dirty="0"/>
              <a:t>.. </a:t>
            </a:r>
            <a:r>
              <a:rPr lang="ko-KR" altLang="en-US" sz="1200" b="1" dirty="0"/>
              <a:t>켰다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	PORTB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^=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0x10;</a:t>
            </a:r>
          </a:p>
          <a:p>
            <a:r>
              <a:rPr lang="en-US" altLang="ko-KR" sz="1200" b="1" dirty="0"/>
              <a:t>}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여기서 </a:t>
            </a:r>
            <a:r>
              <a:rPr lang="en-US" altLang="ko-KR" sz="1200" b="1" dirty="0"/>
              <a:t>PORTB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0x10</a:t>
            </a:r>
            <a:r>
              <a:rPr lang="ko-KR" altLang="en-US" sz="1200" b="1" dirty="0"/>
              <a:t>을 </a:t>
            </a:r>
            <a:r>
              <a:rPr lang="en-US" altLang="ko-KR" sz="1200" b="1" dirty="0"/>
              <a:t>XOR </a:t>
            </a:r>
            <a:r>
              <a:rPr lang="ko-KR" altLang="en-US" sz="1200" b="1" dirty="0"/>
              <a:t>계산하면 </a:t>
            </a:r>
            <a:r>
              <a:rPr lang="en-US" altLang="ko-KR" sz="1200" b="1" dirty="0"/>
              <a:t>LED</a:t>
            </a:r>
            <a:r>
              <a:rPr lang="ko-KR" altLang="en-US" sz="1200" b="1" dirty="0"/>
              <a:t>가 </a:t>
            </a:r>
            <a:r>
              <a:rPr lang="ko-KR" altLang="en-US" sz="1200" b="1" dirty="0" err="1"/>
              <a:t>토글</a:t>
            </a:r>
            <a:r>
              <a:rPr lang="ko-KR" altLang="en-US" sz="1200" b="1" dirty="0"/>
              <a:t> 되는 이유는 아래와 같다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1111 0000</a:t>
            </a:r>
          </a:p>
          <a:p>
            <a:r>
              <a:rPr lang="en-US" altLang="ko-KR" sz="1200" b="1" dirty="0"/>
              <a:t>000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en-US" altLang="ko-KR" sz="1200" b="1" dirty="0"/>
              <a:t> 0000     0x10 XOR</a:t>
            </a:r>
          </a:p>
          <a:p>
            <a:r>
              <a:rPr lang="en-US" altLang="ko-KR" sz="1200" b="1" dirty="0"/>
              <a:t>---------------------------------</a:t>
            </a:r>
          </a:p>
          <a:p>
            <a:r>
              <a:rPr lang="en-US" altLang="ko-KR" sz="1200" b="1" dirty="0"/>
              <a:t>111</a:t>
            </a:r>
            <a:r>
              <a:rPr lang="en-US" altLang="ko-KR" sz="1200" b="1" dirty="0">
                <a:solidFill>
                  <a:srgbClr val="FF0000"/>
                </a:solidFill>
              </a:rPr>
              <a:t>0</a:t>
            </a:r>
            <a:r>
              <a:rPr lang="en-US" altLang="ko-KR" sz="1200" b="1" dirty="0"/>
              <a:t> 0000</a:t>
            </a:r>
          </a:p>
          <a:p>
            <a:r>
              <a:rPr lang="en-US" altLang="ko-KR" sz="1200" b="1" dirty="0"/>
              <a:t>0001 0000     0x10 XOR</a:t>
            </a:r>
          </a:p>
          <a:p>
            <a:r>
              <a:rPr lang="en-US" altLang="ko-KR" sz="1200" b="1" dirty="0"/>
              <a:t>---------------------------------</a:t>
            </a:r>
          </a:p>
          <a:p>
            <a:r>
              <a:rPr lang="en-US" altLang="ko-KR" sz="1200" b="1" dirty="0"/>
              <a:t>111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en-US" altLang="ko-KR" sz="1200" b="1" dirty="0"/>
              <a:t> 0000 	</a:t>
            </a:r>
            <a:r>
              <a:rPr lang="ko-KR" altLang="en-US" sz="1200" b="1" dirty="0"/>
              <a:t>원래대로 돌아옴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4FE037-7B7A-4330-9C35-56397C55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81" y="1573088"/>
            <a:ext cx="6353175" cy="67627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12311A1-9545-416C-8A20-6039D07D79E4}"/>
              </a:ext>
            </a:extLst>
          </p:cNvPr>
          <p:cNvCxnSpPr/>
          <p:nvPr/>
        </p:nvCxnSpPr>
        <p:spPr>
          <a:xfrm>
            <a:off x="3971922" y="2192212"/>
            <a:ext cx="12453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702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C3648B2-FF48-46EF-82C1-8A6EC04B521E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116808C-E958-4C74-8EE5-FC50CCB75FE5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동작 및 파형 영상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KakaoTalk_20210514_230932474">
            <a:hlinkClick r:id="" action="ppaction://media"/>
            <a:extLst>
              <a:ext uri="{FF2B5EF4-FFF2-40B4-BE49-F238E27FC236}">
                <a16:creationId xmlns:a16="http://schemas.microsoft.com/office/drawing/2014/main" id="{7E87D95B-78B5-4097-8A02-1BB4A19CA9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1231" y="1421360"/>
            <a:ext cx="2540189" cy="4508529"/>
          </a:xfrm>
          <a:prstGeom prst="rect">
            <a:avLst/>
          </a:prstGeom>
        </p:spPr>
      </p:pic>
      <p:pic>
        <p:nvPicPr>
          <p:cNvPr id="7" name="인터럽트 적용(74HC사용전)">
            <a:hlinkClick r:id="" action="ppaction://media"/>
            <a:extLst>
              <a:ext uri="{FF2B5EF4-FFF2-40B4-BE49-F238E27FC236}">
                <a16:creationId xmlns:a16="http://schemas.microsoft.com/office/drawing/2014/main" id="{63E8245D-ACF9-483E-A7EC-E1AD651038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9991" y="1949957"/>
            <a:ext cx="5217822" cy="2939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FD039A-0D1C-434F-B204-9F152F487A3C}"/>
              </a:ext>
            </a:extLst>
          </p:cNvPr>
          <p:cNvSpPr txBox="1"/>
          <p:nvPr/>
        </p:nvSpPr>
        <p:spPr>
          <a:xfrm>
            <a:off x="1855267" y="617512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버튼 영상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682C0-BC05-4A34-A636-740138DF35A1}"/>
              </a:ext>
            </a:extLst>
          </p:cNvPr>
          <p:cNvSpPr txBox="1"/>
          <p:nvPr/>
        </p:nvSpPr>
        <p:spPr>
          <a:xfrm>
            <a:off x="6752844" y="51776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파형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46F3F-674F-435D-9571-7E0FC31D096F}"/>
              </a:ext>
            </a:extLst>
          </p:cNvPr>
          <p:cNvSpPr txBox="1"/>
          <p:nvPr/>
        </p:nvSpPr>
        <p:spPr>
          <a:xfrm>
            <a:off x="4582275" y="5621131"/>
            <a:ext cx="6109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I/O</a:t>
            </a:r>
            <a:r>
              <a:rPr lang="ko-KR" altLang="en-US" dirty="0"/>
              <a:t>에만 의지하지 않고 </a:t>
            </a:r>
            <a:r>
              <a:rPr lang="en-US" altLang="ko-KR" dirty="0"/>
              <a:t>interrupt</a:t>
            </a:r>
            <a:r>
              <a:rPr lang="ko-KR" altLang="en-US" dirty="0"/>
              <a:t>를 사용했을 때 반응속도가</a:t>
            </a:r>
            <a:endParaRPr lang="en-US" altLang="ko-KR" dirty="0"/>
          </a:p>
          <a:p>
            <a:r>
              <a:rPr lang="ko-KR" altLang="en-US" dirty="0"/>
              <a:t>더 빠른 듯 하나 보는 바와 같이 동작이 제멋대로임을</a:t>
            </a:r>
            <a:endParaRPr lang="en-US" altLang="ko-KR" dirty="0"/>
          </a:p>
          <a:p>
            <a:r>
              <a:rPr lang="ko-KR" altLang="en-US" dirty="0"/>
              <a:t>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BAE8808-E173-48B5-9B47-4525FB5961D2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488A31F-D024-48FC-8981-F8DC04276B35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74HC14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IC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적용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ko-KR" alt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채터링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방지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)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CEC978-B0FE-46EB-92C3-D4FC43E6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76" y="1449244"/>
            <a:ext cx="6236060" cy="4876416"/>
          </a:xfrm>
          <a:prstGeom prst="rect">
            <a:avLst/>
          </a:prstGeom>
        </p:spPr>
      </p:pic>
      <p:sp>
        <p:nvSpPr>
          <p:cNvPr id="10" name="CustomShape 4">
            <a:extLst>
              <a:ext uri="{FF2B5EF4-FFF2-40B4-BE49-F238E27FC236}">
                <a16:creationId xmlns:a16="http://schemas.microsoft.com/office/drawing/2014/main" id="{583866D5-9F5F-4649-AF82-66DFCAE42C13}"/>
              </a:ext>
            </a:extLst>
          </p:cNvPr>
          <p:cNvSpPr/>
          <p:nvPr/>
        </p:nvSpPr>
        <p:spPr>
          <a:xfrm>
            <a:off x="6589602" y="4956531"/>
            <a:ext cx="753307" cy="432887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4B093-873F-47F4-AF50-8063039EB793}"/>
              </a:ext>
            </a:extLst>
          </p:cNvPr>
          <p:cNvSpPr txBox="1"/>
          <p:nvPr/>
        </p:nvSpPr>
        <p:spPr>
          <a:xfrm>
            <a:off x="2611052" y="6470343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74HC14</a:t>
            </a:r>
            <a:r>
              <a:rPr lang="ko-KR" altLang="en-US" dirty="0"/>
              <a:t>를 적용해서 </a:t>
            </a:r>
            <a:r>
              <a:rPr lang="en-US" altLang="ko-KR" dirty="0"/>
              <a:t>H/W </a:t>
            </a:r>
            <a:r>
              <a:rPr lang="ko-KR" altLang="en-US" dirty="0"/>
              <a:t>적으로도 </a:t>
            </a:r>
            <a:r>
              <a:rPr lang="ko-KR" altLang="en-US" dirty="0" err="1"/>
              <a:t>채터링을</a:t>
            </a:r>
            <a:r>
              <a:rPr lang="ko-KR" altLang="en-US" dirty="0"/>
              <a:t> 제거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477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2D983AE9-C52F-4D92-ABD3-F02C29B97AB9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B7792E97-79A4-4EBB-AE2C-2A60DCBCA143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74HC14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IC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적용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ko-KR" alt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채터링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방지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840C1-73B8-4067-A6D0-234A8277EA1D}"/>
              </a:ext>
            </a:extLst>
          </p:cNvPr>
          <p:cNvSpPr txBox="1"/>
          <p:nvPr/>
        </p:nvSpPr>
        <p:spPr>
          <a:xfrm>
            <a:off x="549000" y="1303920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74HC14 IC </a:t>
            </a:r>
            <a:r>
              <a:rPr lang="ko-KR" altLang="en-US" dirty="0"/>
              <a:t>구조를 살펴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438750-E25B-4B71-9B7A-B152FE9C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8" y="4404489"/>
            <a:ext cx="2491387" cy="22916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41B0B8-03C5-4485-9B35-7C026BBA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00" y="1941870"/>
            <a:ext cx="2371725" cy="447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7F2450-2E52-4E28-B090-145CACAAB6C3}"/>
              </a:ext>
            </a:extLst>
          </p:cNvPr>
          <p:cNvSpPr txBox="1"/>
          <p:nvPr/>
        </p:nvSpPr>
        <p:spPr>
          <a:xfrm>
            <a:off x="6659767" y="4426788"/>
            <a:ext cx="35702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보자하니</a:t>
            </a:r>
            <a:r>
              <a:rPr lang="ko-KR" altLang="en-US" dirty="0"/>
              <a:t> </a:t>
            </a:r>
            <a:r>
              <a:rPr lang="ko-KR" altLang="en-US" dirty="0" err="1"/>
              <a:t>슈미트트리거가</a:t>
            </a:r>
            <a:endParaRPr lang="en-US" altLang="ko-KR" dirty="0"/>
          </a:p>
          <a:p>
            <a:r>
              <a:rPr lang="en-US" altLang="ko-KR" dirty="0"/>
              <a:t>6 </a:t>
            </a:r>
            <a:r>
              <a:rPr lang="ko-KR" altLang="en-US" dirty="0"/>
              <a:t>개가 구성이 되어 있는 </a:t>
            </a:r>
            <a:endParaRPr lang="en-US" altLang="ko-KR" dirty="0"/>
          </a:p>
          <a:p>
            <a:r>
              <a:rPr lang="en-US" altLang="ko-KR" dirty="0"/>
              <a:t>IC</a:t>
            </a:r>
            <a:r>
              <a:rPr lang="ko-KR" altLang="en-US" dirty="0"/>
              <a:t>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슈미트 트리거가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F03E48-215E-4994-8022-83F397A7A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501" y="4525026"/>
            <a:ext cx="2553649" cy="21711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B15F9D-370C-4912-901C-756D24E43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86" y="2662840"/>
            <a:ext cx="6330249" cy="154972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16F7AF-7797-4A64-AD0D-83FC60A2FD64}"/>
              </a:ext>
            </a:extLst>
          </p:cNvPr>
          <p:cNvCxnSpPr>
            <a:cxnSpLocks/>
          </p:cNvCxnSpPr>
          <p:nvPr/>
        </p:nvCxnSpPr>
        <p:spPr>
          <a:xfrm>
            <a:off x="4100513" y="4048721"/>
            <a:ext cx="22448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5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36E616A-0828-49FA-94B6-D618D8F19A7F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8D5E991-3AD8-4355-AF65-9A3ED3B8EF10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74HC14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IC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적용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ko-KR" alt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채터링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방지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60051-3EC5-4948-91F3-20D5469AFF52}"/>
              </a:ext>
            </a:extLst>
          </p:cNvPr>
          <p:cNvSpPr txBox="1"/>
          <p:nvPr/>
        </p:nvSpPr>
        <p:spPr>
          <a:xfrm>
            <a:off x="549000" y="1303920"/>
            <a:ext cx="9025228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/>
              <a:t>슈미트 트리거</a:t>
            </a:r>
            <a:r>
              <a:rPr lang="en-US" altLang="ko-KR" sz="1400" b="1" dirty="0"/>
              <a:t>(Schmitt trigger circuit)</a:t>
            </a:r>
          </a:p>
          <a:p>
            <a:r>
              <a:rPr lang="en-US" altLang="ko-KR" sz="1200" dirty="0"/>
              <a:t>    2</a:t>
            </a:r>
            <a:r>
              <a:rPr lang="ko-KR" altLang="en-US" sz="1200" dirty="0"/>
              <a:t>개의 논리 상태 중에서 어느 한 상태로 안정 되는 회로 이다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쌍안정</a:t>
            </a:r>
            <a:r>
              <a:rPr lang="ko-KR" altLang="en-US" sz="1200" dirty="0"/>
              <a:t> 멀티 </a:t>
            </a:r>
            <a:r>
              <a:rPr lang="ko-KR" altLang="en-US" sz="1200" dirty="0" err="1"/>
              <a:t>바이브레이터의</a:t>
            </a:r>
            <a:r>
              <a:rPr lang="ko-KR" altLang="en-US" sz="1200" dirty="0"/>
              <a:t> 변형된 형태라 할 수 있다</a:t>
            </a:r>
            <a:r>
              <a:rPr lang="en-US" altLang="ko-KR" sz="1200" dirty="0"/>
              <a:t>.)</a:t>
            </a:r>
          </a:p>
          <a:p>
            <a:r>
              <a:rPr lang="en-US" altLang="ko-KR" sz="1200" b="1" dirty="0"/>
              <a:t>    </a:t>
            </a:r>
            <a:r>
              <a:rPr lang="ko-KR" altLang="en-US" sz="1200" b="1" u="sng" dirty="0"/>
              <a:t>이 회로는 입력 전압이 </a:t>
            </a:r>
            <a:r>
              <a:rPr lang="ko-KR" altLang="en-US" sz="1200" b="1" u="sng" dirty="0">
                <a:solidFill>
                  <a:srgbClr val="FF0000"/>
                </a:solidFill>
              </a:rPr>
              <a:t>어떤 정해진 값 이상으로 높아지면 출력 파형이 상승</a:t>
            </a:r>
            <a:r>
              <a:rPr lang="ko-KR" altLang="en-US" sz="1200" b="1" u="sng" dirty="0"/>
              <a:t>하고 </a:t>
            </a:r>
            <a:endParaRPr lang="en-US" altLang="ko-KR" sz="1200" b="1" u="sng" dirty="0"/>
          </a:p>
          <a:p>
            <a:r>
              <a:rPr lang="en-US" altLang="ko-KR" sz="1200" b="1" dirty="0"/>
              <a:t>    </a:t>
            </a:r>
            <a:r>
              <a:rPr lang="ko-KR" altLang="en-US" sz="1200" b="1" u="sng" dirty="0">
                <a:solidFill>
                  <a:srgbClr val="0070C0"/>
                </a:solidFill>
              </a:rPr>
              <a:t>어떤 정해진 값 이하로 낮아지면 출력파형이 하강</a:t>
            </a:r>
            <a:r>
              <a:rPr lang="ko-KR" altLang="en-US" sz="1200" b="1" u="sng" dirty="0"/>
              <a:t>하는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동작을 한다</a:t>
            </a:r>
            <a:r>
              <a:rPr lang="en-US" altLang="ko-KR" sz="1200" b="1" u="sng" dirty="0"/>
              <a:t>.</a:t>
            </a:r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endParaRPr lang="en-US" altLang="ko-KR" sz="1200" b="1" u="sng" dirty="0"/>
          </a:p>
          <a:p>
            <a:r>
              <a:rPr lang="ko-KR" altLang="en-US" sz="1200" dirty="0"/>
              <a:t>구형파가 아닌 입력 파형을 걸어 주면 아래 그림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전환 레벨에 해당되는 펄스 폭의 직사각형 파를 얻을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회로의 트리거 신호는 서서히 변하는 전압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사인파</a:t>
            </a:r>
            <a:r>
              <a:rPr lang="en-US" altLang="ko-KR" sz="1200" dirty="0"/>
              <a:t>)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  <a:r>
              <a:rPr lang="ko-KR" altLang="en-US" sz="1200" b="1" dirty="0"/>
              <a:t>슈미트 트리거 회로는 입력 전압 값에 따라 민감하게 동작하는 회로로써</a:t>
            </a:r>
            <a:endParaRPr lang="en-US" altLang="ko-KR" sz="1200" b="1" dirty="0"/>
          </a:p>
          <a:p>
            <a:r>
              <a:rPr lang="en-US" altLang="ko-KR" sz="1200" b="1" dirty="0"/>
              <a:t>2</a:t>
            </a:r>
            <a:r>
              <a:rPr lang="ko-KR" altLang="en-US" sz="1200" b="1" dirty="0"/>
              <a:t>개의 서로 다른 트리거 전압 값에서 출력 상태가 변환된다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아래 그림과 같이 낮은 트리거 전압 값</a:t>
            </a:r>
            <a:r>
              <a:rPr lang="en-US" altLang="ko-KR" sz="1200" dirty="0"/>
              <a:t>(LTP : Low trigger point)</a:t>
            </a:r>
            <a:r>
              <a:rPr lang="ko-KR" altLang="en-US" sz="1200" dirty="0"/>
              <a:t>과 높은 트리거 전압</a:t>
            </a:r>
            <a:r>
              <a:rPr lang="en-US" altLang="ko-KR" sz="1200" dirty="0"/>
              <a:t>(UTP : upper trigger point) </a:t>
            </a:r>
            <a:r>
              <a:rPr lang="ko-KR" altLang="en-US" sz="1200" dirty="0"/>
              <a:t>에서 동작한다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그러므로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입력파형은 서서히 변화되는 </a:t>
            </a:r>
            <a:r>
              <a:rPr lang="ko-KR" altLang="en-US" sz="1200" dirty="0" err="1"/>
              <a:t>사인파</a:t>
            </a:r>
            <a:r>
              <a:rPr lang="ko-KR" altLang="en-US" sz="1200" dirty="0"/>
              <a:t> 이고 출력은 높고 낮은 </a:t>
            </a:r>
            <a:r>
              <a:rPr lang="en-US" altLang="ko-KR" sz="1200" dirty="0"/>
              <a:t>2</a:t>
            </a:r>
            <a:r>
              <a:rPr lang="ko-KR" altLang="en-US" sz="1200" dirty="0"/>
              <a:t>개의 논리 상태를 형성하는 </a:t>
            </a:r>
            <a:r>
              <a:rPr lang="ko-KR" altLang="en-US" sz="1200" dirty="0" err="1"/>
              <a:t>구형파</a:t>
            </a:r>
            <a:r>
              <a:rPr lang="ko-KR" altLang="en-US" sz="1200" dirty="0"/>
              <a:t> 이다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6BA8DF-24ED-4D31-B282-3AF46575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50" y="2293494"/>
            <a:ext cx="2534986" cy="22137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FA56CD-C800-4B2A-BBC6-901E8B7F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68" y="5802147"/>
            <a:ext cx="28098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6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21000" y="849240"/>
            <a:ext cx="8883000" cy="283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1) </a:t>
            </a: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다운 받은 파일을 압축 해제 한다</a:t>
            </a: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- </a:t>
            </a: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먼저 적정한 위치로 이동시킨다</a:t>
            </a: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- </a:t>
            </a: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압축을 해제한다</a:t>
            </a: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아래는 터미널에서 압축 해제 명령</a:t>
            </a: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!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→ </a:t>
            </a:r>
            <a:r>
              <a:rPr lang="en-US" sz="2000" b="0" u="sng" strike="noStrike" spc="-1">
                <a:solidFill>
                  <a:srgbClr val="C9211E"/>
                </a:solidFill>
                <a:uFillTx/>
                <a:latin typeface="현대하모니 L"/>
                <a:ea typeface="현대하모니 L"/>
              </a:rPr>
              <a:t>tar xvf arduino-1.8.13-linux64.tar.xz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50" name="그림 149"/>
          <p:cNvPicPr/>
          <p:nvPr/>
        </p:nvPicPr>
        <p:blipFill>
          <a:blip r:embed="rId2"/>
          <a:stretch/>
        </p:blipFill>
        <p:spPr>
          <a:xfrm>
            <a:off x="5832000" y="1759680"/>
            <a:ext cx="1584000" cy="1264320"/>
          </a:xfrm>
          <a:prstGeom prst="rect">
            <a:avLst/>
          </a:prstGeom>
          <a:ln>
            <a:noFill/>
          </a:ln>
        </p:spPr>
      </p:pic>
      <p:pic>
        <p:nvPicPr>
          <p:cNvPr id="151" name="그림 150"/>
          <p:cNvPicPr/>
          <p:nvPr/>
        </p:nvPicPr>
        <p:blipFill>
          <a:blip r:embed="rId3"/>
          <a:stretch/>
        </p:blipFill>
        <p:spPr>
          <a:xfrm>
            <a:off x="1224000" y="3778560"/>
            <a:ext cx="8381520" cy="31334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3096000" y="4248000"/>
            <a:ext cx="1656000" cy="7920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53" name="Line 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FF0000"/>
            </a:solidFill>
            <a:round/>
            <a:tailEnd type="triangle" w="med" len="med"/>
          </a:ln>
        </p:spPr>
      </p:cxnSp>
      <p:sp>
        <p:nvSpPr>
          <p:cNvPr id="154" name="CustomShape 5"/>
          <p:cNvSpPr/>
          <p:nvPr/>
        </p:nvSpPr>
        <p:spPr>
          <a:xfrm>
            <a:off x="7920000" y="2057760"/>
            <a:ext cx="888300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6"/>
          <p:cNvSpPr/>
          <p:nvPr/>
        </p:nvSpPr>
        <p:spPr>
          <a:xfrm>
            <a:off x="7317000" y="3168000"/>
            <a:ext cx="8883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압축해제 후 생긴 폴더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02B59EA-6880-4AAF-9F9E-0AFD3780C76F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43EA31A-4C71-4A48-943D-92382D4030C4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74HC14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IC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적용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ko-KR" alt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채터링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방지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91163-C756-455B-8898-13ADA8EAEF9C}"/>
              </a:ext>
            </a:extLst>
          </p:cNvPr>
          <p:cNvSpPr txBox="1"/>
          <p:nvPr/>
        </p:nvSpPr>
        <p:spPr>
          <a:xfrm>
            <a:off x="549000" y="1303920"/>
            <a:ext cx="9512540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/>
              <a:t>슈미트 트리거</a:t>
            </a:r>
            <a:r>
              <a:rPr lang="en-US" altLang="ko-KR" sz="1400" b="1" dirty="0"/>
              <a:t>(Schmitt trigger circuit)</a:t>
            </a:r>
          </a:p>
          <a:p>
            <a:r>
              <a:rPr lang="ko-KR" altLang="en-US" sz="1200" dirty="0"/>
              <a:t>슈미트 트리거 회로는 </a:t>
            </a:r>
            <a:r>
              <a:rPr lang="ko-KR" altLang="en-US" sz="1200" dirty="0" err="1"/>
              <a:t>히스테리시스</a:t>
            </a:r>
            <a:r>
              <a:rPr lang="ko-KR" altLang="en-US" sz="1200" dirty="0"/>
              <a:t> 현상이 나타나며</a:t>
            </a:r>
            <a:r>
              <a:rPr lang="en-US" altLang="ko-KR" sz="1200" dirty="0"/>
              <a:t>, </a:t>
            </a:r>
            <a:r>
              <a:rPr lang="ko-KR" altLang="en-US" sz="1200" dirty="0"/>
              <a:t>직접회로</a:t>
            </a:r>
            <a:r>
              <a:rPr lang="en-US" altLang="ko-KR" sz="1200" dirty="0"/>
              <a:t>(IC)</a:t>
            </a:r>
            <a:r>
              <a:rPr lang="ko-KR" altLang="en-US" sz="1200" dirty="0"/>
              <a:t>는 </a:t>
            </a:r>
            <a:r>
              <a:rPr lang="en-US" altLang="ko-KR" sz="1200" dirty="0"/>
              <a:t>SN7414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b="1" u="sng" dirty="0" err="1">
                <a:solidFill>
                  <a:srgbClr val="0070C0"/>
                </a:solidFill>
              </a:rPr>
              <a:t>히스테리시스</a:t>
            </a:r>
            <a:r>
              <a:rPr lang="ko-KR" altLang="en-US" sz="1200" b="1" u="sng" dirty="0">
                <a:solidFill>
                  <a:srgbClr val="0070C0"/>
                </a:solidFill>
              </a:rPr>
              <a:t> 전압이란 일정한 상태에서 일정한 값으로 정의되는 전압이 아니라 이전의 전압 상태 변화에 따라 값이 변하는 전압을</a:t>
            </a:r>
            <a:endParaRPr lang="en-US" altLang="ko-KR" sz="1200" b="1" u="sng" dirty="0">
              <a:solidFill>
                <a:srgbClr val="0070C0"/>
              </a:solidFill>
            </a:endParaRPr>
          </a:p>
          <a:p>
            <a:r>
              <a:rPr lang="ko-KR" altLang="en-US" sz="1200" b="1" u="sng" dirty="0">
                <a:solidFill>
                  <a:srgbClr val="0070C0"/>
                </a:solidFill>
              </a:rPr>
              <a:t>말합니다</a:t>
            </a:r>
            <a:r>
              <a:rPr lang="en-US" altLang="ko-KR" sz="1200" b="1" u="sng" dirty="0">
                <a:solidFill>
                  <a:srgbClr val="0070C0"/>
                </a:solidFill>
              </a:rPr>
              <a:t>. </a:t>
            </a:r>
          </a:p>
          <a:p>
            <a:endParaRPr lang="en-US" altLang="ko-KR" sz="1200" b="1" u="sng" dirty="0">
              <a:solidFill>
                <a:srgbClr val="0070C0"/>
              </a:solidFill>
            </a:endParaRPr>
          </a:p>
          <a:p>
            <a:r>
              <a:rPr lang="ko-KR" altLang="en-US" sz="1200" b="1" u="sng" dirty="0"/>
              <a:t>입력전압 </a:t>
            </a:r>
            <a:r>
              <a:rPr lang="en-US" altLang="ko-KR" sz="1200" b="1" u="sng" dirty="0"/>
              <a:t>Vi</a:t>
            </a:r>
            <a:r>
              <a:rPr lang="ko-KR" altLang="en-US" sz="1200" b="1" u="sng" dirty="0"/>
              <a:t>에 대해 출력전압 </a:t>
            </a:r>
            <a:r>
              <a:rPr lang="en-US" altLang="ko-KR" sz="1200" b="1" u="sng" dirty="0"/>
              <a:t>Vo</a:t>
            </a:r>
            <a:r>
              <a:rPr lang="ko-KR" altLang="en-US" sz="1200" b="1" u="sng" dirty="0"/>
              <a:t>가 결정될 때 </a:t>
            </a:r>
            <a:r>
              <a:rPr lang="ko-KR" altLang="en-US" sz="1200" dirty="0" err="1"/>
              <a:t>입력전압값이</a:t>
            </a:r>
            <a:r>
              <a:rPr lang="ko-KR" altLang="en-US" sz="1200" dirty="0"/>
              <a:t> 커지면서 결정되는 </a:t>
            </a:r>
            <a:r>
              <a:rPr lang="ko-KR" altLang="en-US" sz="1200" dirty="0" err="1"/>
              <a:t>출력전압값과</a:t>
            </a:r>
            <a:endParaRPr lang="en-US" altLang="ko-KR" sz="1200" dirty="0"/>
          </a:p>
          <a:p>
            <a:r>
              <a:rPr lang="ko-KR" altLang="en-US" sz="1200" dirty="0"/>
              <a:t>입력전압 값이 작아지면서 결정되는 </a:t>
            </a:r>
            <a:r>
              <a:rPr lang="ko-KR" altLang="en-US" sz="1200" dirty="0" err="1"/>
              <a:t>출력전압값이</a:t>
            </a:r>
            <a:r>
              <a:rPr lang="ko-KR" altLang="en-US" sz="1200" dirty="0"/>
              <a:t> 다를 때 </a:t>
            </a:r>
            <a:r>
              <a:rPr lang="ko-KR" altLang="en-US" sz="1200" b="1" u="sng" dirty="0"/>
              <a:t>이러한 전압 특성을 </a:t>
            </a:r>
            <a:r>
              <a:rPr lang="ko-KR" altLang="en-US" sz="1200" b="1" u="sng" dirty="0" err="1"/>
              <a:t>히스테리시스</a:t>
            </a:r>
            <a:r>
              <a:rPr lang="ko-KR" altLang="en-US" sz="1200" b="1" u="sng" dirty="0"/>
              <a:t> 특성을 가진다고 한다</a:t>
            </a:r>
            <a:r>
              <a:rPr lang="en-US" altLang="ko-KR" sz="1200" b="1" u="sng" dirty="0"/>
              <a:t>.</a:t>
            </a:r>
          </a:p>
          <a:p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/>
              <a:t>이러한 </a:t>
            </a:r>
            <a:r>
              <a:rPr lang="ko-KR" altLang="en-US" sz="1200" dirty="0" err="1"/>
              <a:t>히스테리시스</a:t>
            </a:r>
            <a:r>
              <a:rPr lang="ko-KR" altLang="en-US" sz="1200" dirty="0"/>
              <a:t> 특성은 주로 </a:t>
            </a:r>
            <a:r>
              <a:rPr lang="ko-KR" altLang="en-US" sz="1200" dirty="0" err="1"/>
              <a:t>입력전압값에</a:t>
            </a:r>
            <a:r>
              <a:rPr lang="ko-KR" altLang="en-US" sz="1200" dirty="0"/>
              <a:t> 대한 어떤 </a:t>
            </a:r>
            <a:r>
              <a:rPr lang="ko-KR" altLang="en-US" sz="1200" dirty="0" err="1"/>
              <a:t>임계값에</a:t>
            </a:r>
            <a:r>
              <a:rPr lang="ko-KR" altLang="en-US" sz="1200" dirty="0"/>
              <a:t> 대하여 출력전압이 </a:t>
            </a:r>
            <a:r>
              <a:rPr lang="en-US" altLang="ko-KR" sz="1200" dirty="0"/>
              <a:t>high </a:t>
            </a:r>
            <a:r>
              <a:rPr lang="ko-KR" altLang="en-US" sz="1200" dirty="0"/>
              <a:t>혹은 </a:t>
            </a:r>
            <a:r>
              <a:rPr lang="en-US" altLang="ko-KR" sz="1200" dirty="0"/>
              <a:t>low</a:t>
            </a:r>
            <a:r>
              <a:rPr lang="ko-KR" altLang="en-US" sz="1200" dirty="0"/>
              <a:t>로 결정 될 때</a:t>
            </a:r>
            <a:endParaRPr lang="en-US" altLang="ko-KR" sz="1200" dirty="0"/>
          </a:p>
          <a:p>
            <a:r>
              <a:rPr lang="ko-KR" altLang="en-US" sz="1200" dirty="0" err="1"/>
              <a:t>임계값</a:t>
            </a:r>
            <a:r>
              <a:rPr lang="ko-KR" altLang="en-US" sz="1200" dirty="0"/>
              <a:t> 근처의 입력 값에 대하여 </a:t>
            </a:r>
            <a:r>
              <a:rPr lang="ko-KR" altLang="en-US" sz="1200" dirty="0" err="1"/>
              <a:t>출력전압값이</a:t>
            </a:r>
            <a:r>
              <a:rPr lang="ko-KR" altLang="en-US" sz="1200" dirty="0"/>
              <a:t> 흔들리는 것을 막을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u="sng" dirty="0"/>
              <a:t>이 때</a:t>
            </a:r>
            <a:r>
              <a:rPr lang="en-US" altLang="ko-KR" sz="1200" u="sng" dirty="0"/>
              <a:t>,</a:t>
            </a:r>
            <a:r>
              <a:rPr lang="ko-KR" altLang="en-US" sz="1200" u="sng" dirty="0"/>
              <a:t> </a:t>
            </a:r>
            <a:r>
              <a:rPr lang="ko-KR" altLang="en-US" sz="1200" u="sng" dirty="0" err="1">
                <a:solidFill>
                  <a:srgbClr val="FF0000"/>
                </a:solidFill>
              </a:rPr>
              <a:t>히스테리시스</a:t>
            </a:r>
            <a:r>
              <a:rPr lang="ko-KR" altLang="en-US" sz="1200" u="sng" dirty="0">
                <a:solidFill>
                  <a:srgbClr val="FF0000"/>
                </a:solidFill>
              </a:rPr>
              <a:t> 특성을 이용하면 어떤 값 이상에서 </a:t>
            </a:r>
            <a:r>
              <a:rPr lang="en-US" altLang="ko-KR" sz="1200" u="sng" dirty="0">
                <a:solidFill>
                  <a:srgbClr val="FF0000"/>
                </a:solidFill>
              </a:rPr>
              <a:t>high </a:t>
            </a:r>
            <a:r>
              <a:rPr lang="ko-KR" altLang="en-US" sz="1200" u="sng" dirty="0">
                <a:solidFill>
                  <a:srgbClr val="FF0000"/>
                </a:solidFill>
              </a:rPr>
              <a:t>가 되고 나면</a:t>
            </a:r>
            <a:r>
              <a:rPr lang="en-US" altLang="ko-KR" sz="1200" u="sng" dirty="0">
                <a:solidFill>
                  <a:srgbClr val="FF0000"/>
                </a:solidFill>
              </a:rPr>
              <a:t>, </a:t>
            </a:r>
            <a:r>
              <a:rPr lang="ko-KR" altLang="en-US" sz="1200" u="sng" dirty="0">
                <a:solidFill>
                  <a:srgbClr val="FF0000"/>
                </a:solidFill>
              </a:rPr>
              <a:t>특정 값 이하로 떨어지기 전에는 </a:t>
            </a:r>
            <a:r>
              <a:rPr lang="en-US" altLang="ko-KR" sz="1200" u="sng" dirty="0">
                <a:solidFill>
                  <a:srgbClr val="FF0000"/>
                </a:solidFill>
              </a:rPr>
              <a:t>high </a:t>
            </a:r>
            <a:r>
              <a:rPr lang="ko-KR" altLang="en-US" sz="1200" u="sng" dirty="0">
                <a:solidFill>
                  <a:srgbClr val="FF0000"/>
                </a:solidFill>
              </a:rPr>
              <a:t>값이 유지 된다</a:t>
            </a:r>
            <a:r>
              <a:rPr lang="en-US" altLang="ko-KR" sz="1200" u="sng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200" u="sng" dirty="0">
                <a:solidFill>
                  <a:srgbClr val="FF0000"/>
                </a:solidFill>
              </a:rPr>
              <a:t>반대로 어떤 값 이하에서 </a:t>
            </a:r>
            <a:r>
              <a:rPr lang="en-US" altLang="ko-KR" sz="1200" u="sng" dirty="0">
                <a:solidFill>
                  <a:srgbClr val="FF0000"/>
                </a:solidFill>
              </a:rPr>
              <a:t>low</a:t>
            </a:r>
            <a:r>
              <a:rPr lang="ko-KR" altLang="en-US" sz="1200" u="sng" dirty="0">
                <a:solidFill>
                  <a:srgbClr val="FF0000"/>
                </a:solidFill>
              </a:rPr>
              <a:t>가 되고 나면</a:t>
            </a:r>
            <a:r>
              <a:rPr lang="en-US" altLang="ko-KR" sz="1200" u="sng" dirty="0">
                <a:solidFill>
                  <a:srgbClr val="FF0000"/>
                </a:solidFill>
              </a:rPr>
              <a:t>, </a:t>
            </a:r>
            <a:r>
              <a:rPr lang="ko-KR" altLang="en-US" sz="1200" u="sng" dirty="0">
                <a:solidFill>
                  <a:srgbClr val="FF0000"/>
                </a:solidFill>
              </a:rPr>
              <a:t>특정 값 이상으로 올라가기 전에는 </a:t>
            </a:r>
            <a:r>
              <a:rPr lang="en-US" altLang="ko-KR" sz="1200" u="sng" dirty="0">
                <a:solidFill>
                  <a:srgbClr val="FF0000"/>
                </a:solidFill>
              </a:rPr>
              <a:t>low </a:t>
            </a:r>
            <a:r>
              <a:rPr lang="ko-KR" altLang="en-US" sz="1200" u="sng" dirty="0">
                <a:solidFill>
                  <a:srgbClr val="FF0000"/>
                </a:solidFill>
              </a:rPr>
              <a:t>값을 유지하게 됩니다</a:t>
            </a:r>
            <a:r>
              <a:rPr lang="en-US" altLang="ko-KR" sz="1200" u="sng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200" u="sng" dirty="0">
                <a:solidFill>
                  <a:srgbClr val="FF0000"/>
                </a:solidFill>
              </a:rPr>
              <a:t>즉</a:t>
            </a:r>
            <a:r>
              <a:rPr lang="en-US" altLang="ko-KR" sz="1200" u="sng" dirty="0">
                <a:solidFill>
                  <a:srgbClr val="FF0000"/>
                </a:solidFill>
              </a:rPr>
              <a:t>, </a:t>
            </a:r>
            <a:r>
              <a:rPr lang="ko-KR" altLang="en-US" sz="1200" u="sng" dirty="0" err="1">
                <a:solidFill>
                  <a:srgbClr val="FF0000"/>
                </a:solidFill>
              </a:rPr>
              <a:t>임계값</a:t>
            </a:r>
            <a:r>
              <a:rPr lang="ko-KR" altLang="en-US" sz="1200" u="sng" dirty="0">
                <a:solidFill>
                  <a:srgbClr val="FF0000"/>
                </a:solidFill>
              </a:rPr>
              <a:t> 근처의 작은 변화에 의해 출력전압 값이 변하는 것을 막고자 할 때 이러한 특성을 이용 한다</a:t>
            </a:r>
            <a:r>
              <a:rPr lang="en-US" altLang="ko-KR" sz="1200" u="sng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u="sng" dirty="0">
              <a:solidFill>
                <a:srgbClr val="FF0000"/>
              </a:solidFill>
            </a:endParaRPr>
          </a:p>
          <a:p>
            <a:r>
              <a:rPr lang="ko-KR" altLang="en-US" sz="1200" u="sng" dirty="0"/>
              <a:t>슈미트 트리거 회로는 일반적으로 </a:t>
            </a:r>
            <a:r>
              <a:rPr lang="en-US" altLang="ko-KR" sz="1200" u="sng" dirty="0"/>
              <a:t>NOT</a:t>
            </a:r>
            <a:r>
              <a:rPr lang="ko-KR" altLang="en-US" sz="1200" u="sng" dirty="0"/>
              <a:t>회로와 같이 출력은 입력과 반대이고</a:t>
            </a:r>
            <a:r>
              <a:rPr lang="en-US" altLang="ko-KR" sz="1200" u="sng" dirty="0"/>
              <a:t>, </a:t>
            </a:r>
            <a:r>
              <a:rPr lang="ko-KR" altLang="en-US" sz="1200" u="sng" dirty="0" err="1"/>
              <a:t>단안정</a:t>
            </a:r>
            <a:r>
              <a:rPr lang="ko-KR" altLang="en-US" sz="1200" u="sng" dirty="0"/>
              <a:t> </a:t>
            </a:r>
            <a:r>
              <a:rPr lang="ko-KR" altLang="en-US" sz="1200" u="sng" dirty="0" err="1"/>
              <a:t>멀티바이브레이터와</a:t>
            </a:r>
            <a:r>
              <a:rPr lang="ko-KR" altLang="en-US" sz="1200" u="sng" dirty="0"/>
              <a:t> 같이 동작하도록 변경 가능 하다</a:t>
            </a:r>
            <a:r>
              <a:rPr lang="en-US" altLang="ko-KR" sz="1200" u="sng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01CA55-1CC1-4BC3-AB56-84DD93F1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5" y="4509486"/>
            <a:ext cx="3495675" cy="2543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65003C-7D50-4EC8-97E4-70D2CBAE25D2}"/>
              </a:ext>
            </a:extLst>
          </p:cNvPr>
          <p:cNvSpPr txBox="1"/>
          <p:nvPr/>
        </p:nvSpPr>
        <p:spPr>
          <a:xfrm>
            <a:off x="4757283" y="4655127"/>
            <a:ext cx="50674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슈미트 트리거는 </a:t>
            </a:r>
            <a:r>
              <a:rPr lang="en-US" altLang="ko-KR" sz="1200" dirty="0"/>
              <a:t>1</a:t>
            </a:r>
            <a:r>
              <a:rPr lang="ko-KR" altLang="en-US" sz="1200" dirty="0"/>
              <a:t>에서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또는 </a:t>
            </a:r>
            <a:r>
              <a:rPr lang="en-US" altLang="ko-KR" sz="1200" dirty="0"/>
              <a:t>0</a:t>
            </a:r>
            <a:r>
              <a:rPr lang="ko-KR" altLang="en-US" sz="1200" dirty="0"/>
              <a:t>에서 </a:t>
            </a:r>
            <a:r>
              <a:rPr lang="en-US" altLang="ko-KR" sz="1200" dirty="0"/>
              <a:t>1</a:t>
            </a:r>
            <a:r>
              <a:rPr lang="ko-KR" altLang="en-US" sz="1200" dirty="0"/>
              <a:t>로 신호가 변할 때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잡음에 의해서 </a:t>
            </a:r>
            <a:r>
              <a:rPr lang="en-US" altLang="ko-KR" sz="1200" dirty="0"/>
              <a:t>1</a:t>
            </a:r>
            <a:r>
              <a:rPr lang="ko-KR" altLang="en-US" sz="1200" dirty="0"/>
              <a:t>인지 </a:t>
            </a:r>
            <a:r>
              <a:rPr lang="en-US" altLang="ko-KR" sz="1200" dirty="0"/>
              <a:t>0</a:t>
            </a:r>
            <a:r>
              <a:rPr lang="ko-KR" altLang="en-US" sz="1200" dirty="0"/>
              <a:t>인지를 판별 할 수 없을 때를 대비하여</a:t>
            </a:r>
            <a:endParaRPr lang="en-US" altLang="ko-KR" sz="1200" dirty="0"/>
          </a:p>
          <a:p>
            <a:r>
              <a:rPr lang="ko-KR" altLang="en-US" sz="1200" dirty="0"/>
              <a:t>추가하는 회로이다</a:t>
            </a:r>
            <a:r>
              <a:rPr lang="en-US" altLang="ko-KR" sz="1200" dirty="0"/>
              <a:t>. </a:t>
            </a: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변하는 시점이 </a:t>
            </a:r>
            <a:r>
              <a:rPr lang="en-US" altLang="ko-KR" sz="1200" dirty="0"/>
              <a:t>1~0 </a:t>
            </a:r>
            <a:r>
              <a:rPr lang="ko-KR" altLang="en-US" sz="1200" dirty="0"/>
              <a:t>사이에 두개가 존재한다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만약 </a:t>
            </a:r>
            <a:r>
              <a:rPr lang="en-US" altLang="ko-KR" sz="1200" dirty="0"/>
              <a:t>5V </a:t>
            </a:r>
            <a:r>
              <a:rPr lang="ko-KR" altLang="en-US" sz="1200" dirty="0"/>
              <a:t>회로가 있다면</a:t>
            </a:r>
            <a:r>
              <a:rPr lang="en-US" altLang="ko-KR" sz="1200" dirty="0"/>
              <a:t>, 0 ~ 0.8V</a:t>
            </a:r>
            <a:r>
              <a:rPr lang="ko-KR" altLang="en-US" sz="1200" dirty="0"/>
              <a:t>는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인식하고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2.5V ~ 5V</a:t>
            </a:r>
            <a:r>
              <a:rPr lang="ko-KR" altLang="en-US" sz="1200" dirty="0"/>
              <a:t>는 </a:t>
            </a:r>
            <a:r>
              <a:rPr lang="en-US" altLang="ko-KR" sz="1200" dirty="0"/>
              <a:t>1</a:t>
            </a:r>
            <a:r>
              <a:rPr lang="ko-KR" altLang="en-US" sz="1200" dirty="0"/>
              <a:t>로 인식을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중간에 남는 부분</a:t>
            </a:r>
            <a:r>
              <a:rPr lang="en-US" altLang="ko-KR" sz="1200" dirty="0"/>
              <a:t>(0.8V ~ 2.5V)</a:t>
            </a:r>
            <a:r>
              <a:rPr lang="ko-KR" altLang="en-US" sz="1200" dirty="0"/>
              <a:t>은 두 개의 값이 존재하게 되는데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에서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변할 때는 </a:t>
            </a:r>
            <a:r>
              <a:rPr lang="en-US" altLang="ko-KR" sz="1200" dirty="0"/>
              <a:t>0.8V</a:t>
            </a:r>
            <a:r>
              <a:rPr lang="ko-KR" altLang="en-US" sz="1200" dirty="0"/>
              <a:t>에서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인식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0 </a:t>
            </a:r>
            <a:r>
              <a:rPr lang="ko-KR" altLang="en-US" sz="1200" dirty="0"/>
              <a:t>에서 </a:t>
            </a:r>
            <a:r>
              <a:rPr lang="en-US" altLang="ko-KR" sz="1200" dirty="0"/>
              <a:t>1</a:t>
            </a:r>
            <a:r>
              <a:rPr lang="ko-KR" altLang="en-US" sz="1200" dirty="0"/>
              <a:t>로 변할 때는 </a:t>
            </a:r>
            <a:r>
              <a:rPr lang="en-US" altLang="ko-KR" sz="1200" dirty="0"/>
              <a:t>2.5 V </a:t>
            </a:r>
            <a:r>
              <a:rPr lang="ko-KR" altLang="en-US" sz="1200" dirty="0"/>
              <a:t>에서 </a:t>
            </a:r>
            <a:r>
              <a:rPr lang="en-US" altLang="ko-KR" sz="1200" dirty="0"/>
              <a:t>1</a:t>
            </a:r>
            <a:r>
              <a:rPr lang="ko-KR" altLang="en-US" sz="1200" dirty="0"/>
              <a:t>로 인식하는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5636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E40BC58C-B665-41F6-9F92-82CFA84567C5}"/>
              </a:ext>
            </a:extLst>
          </p:cNvPr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2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Ubuntu Linux 20.04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기본</a:t>
            </a:r>
            <a:r>
              <a:rPr lang="en-US" altLang="ko-KR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BBC58515-2394-4CBE-A943-47527F8F5C48}"/>
              </a:ext>
            </a:extLst>
          </p:cNvPr>
          <p:cNvSpPr/>
          <p:nvPr/>
        </p:nvSpPr>
        <p:spPr>
          <a:xfrm>
            <a:off x="549000" y="72000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예제 해보기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현대하모니 L"/>
                <a:ea typeface="현대하모니 L"/>
              </a:rPr>
              <a:t>button_interrupt</a:t>
            </a:r>
            <a:r>
              <a:rPr lang="en-US" sz="2400" b="1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) – </a:t>
            </a:r>
            <a:r>
              <a:rPr 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74HC14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IC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 적용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(</a:t>
            </a:r>
            <a:r>
              <a:rPr lang="ko-KR" altLang="en-US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영상 및 파형</a:t>
            </a:r>
            <a:r>
              <a:rPr lang="en-US" altLang="ko-KR" sz="2400" b="1" spc="-1" dirty="0">
                <a:solidFill>
                  <a:srgbClr val="000000"/>
                </a:solidFill>
                <a:latin typeface="현대하모니 L"/>
                <a:ea typeface="현대하모니 L"/>
              </a:rPr>
              <a:t>)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KakaoTalk_20210514_230937938">
            <a:hlinkClick r:id="" action="ppaction://media"/>
            <a:extLst>
              <a:ext uri="{FF2B5EF4-FFF2-40B4-BE49-F238E27FC236}">
                <a16:creationId xmlns:a16="http://schemas.microsoft.com/office/drawing/2014/main" id="{5760E02D-CABB-4173-8DC1-5AF09DFCDB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7277" y="1303920"/>
            <a:ext cx="2803668" cy="49761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95AAA7-4D17-4932-AD6D-FC4372508A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87" y="4697226"/>
            <a:ext cx="2142449" cy="2142449"/>
          </a:xfrm>
          <a:prstGeom prst="rect">
            <a:avLst/>
          </a:prstGeom>
        </p:spPr>
      </p:pic>
      <p:pic>
        <p:nvPicPr>
          <p:cNvPr id="9" name="디가우싱 회로 노이즈 없는 파형(영상)">
            <a:hlinkClick r:id="" action="ppaction://media"/>
            <a:extLst>
              <a:ext uri="{FF2B5EF4-FFF2-40B4-BE49-F238E27FC236}">
                <a16:creationId xmlns:a16="http://schemas.microsoft.com/office/drawing/2014/main" id="{E5B1E3BA-A8F9-4507-AAEB-AB3E7CA5B7C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31187" y="1377950"/>
            <a:ext cx="4263349" cy="2401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CFB9AB-D151-4402-A7C4-2D58020A6B68}"/>
              </a:ext>
            </a:extLst>
          </p:cNvPr>
          <p:cNvSpPr txBox="1"/>
          <p:nvPr/>
        </p:nvSpPr>
        <p:spPr>
          <a:xfrm>
            <a:off x="2113053" y="640789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동작 영상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B5F53-19A9-45FD-8023-F82B51FD9B70}"/>
              </a:ext>
            </a:extLst>
          </p:cNvPr>
          <p:cNvSpPr txBox="1"/>
          <p:nvPr/>
        </p:nvSpPr>
        <p:spPr>
          <a:xfrm>
            <a:off x="6676803" y="394206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동작 파형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B7E0B-67EF-48E1-A05F-A5DF8A3A4040}"/>
              </a:ext>
            </a:extLst>
          </p:cNvPr>
          <p:cNvSpPr txBox="1"/>
          <p:nvPr/>
        </p:nvSpPr>
        <p:spPr>
          <a:xfrm>
            <a:off x="5345906" y="688185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깔끔한 </a:t>
            </a:r>
            <a:r>
              <a:rPr lang="ko-KR" altLang="en-US" dirty="0" err="1"/>
              <a:t>채터링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E73CC3-87FF-4179-B789-644B04DCBA49}"/>
              </a:ext>
            </a:extLst>
          </p:cNvPr>
          <p:cNvSpPr txBox="1"/>
          <p:nvPr/>
        </p:nvSpPr>
        <p:spPr>
          <a:xfrm>
            <a:off x="7320122" y="5022897"/>
            <a:ext cx="34115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슈미트 트리거 까지 적용하여</a:t>
            </a:r>
            <a:endParaRPr lang="en-US" altLang="ko-KR" sz="1200" dirty="0"/>
          </a:p>
          <a:p>
            <a:r>
              <a:rPr lang="ko-KR" altLang="en-US" sz="1200" dirty="0"/>
              <a:t>파형이 굉장히 깔끔하고 동작도 깔끔하게</a:t>
            </a:r>
            <a:endParaRPr lang="en-US" altLang="ko-KR" sz="1200" dirty="0"/>
          </a:p>
          <a:p>
            <a:r>
              <a:rPr lang="ko-KR" altLang="en-US" sz="1200" dirty="0"/>
              <a:t>되는 것을 확인 할 수 있으며</a:t>
            </a:r>
            <a:r>
              <a:rPr lang="en-US" altLang="ko-KR" sz="1200" dirty="0"/>
              <a:t>,</a:t>
            </a:r>
          </a:p>
          <a:p>
            <a:endParaRPr lang="en-US" altLang="ko-KR" sz="1200" dirty="0"/>
          </a:p>
          <a:p>
            <a:r>
              <a:rPr lang="ko-KR" altLang="en-US" sz="1200" b="1" u="sng" dirty="0"/>
              <a:t>슈미트 트리거 </a:t>
            </a:r>
            <a:r>
              <a:rPr lang="en-US" altLang="ko-KR" sz="1200" b="1" u="sng" dirty="0"/>
              <a:t>IC</a:t>
            </a:r>
            <a:r>
              <a:rPr lang="ko-KR" altLang="en-US" sz="1200" b="1" u="sng" dirty="0"/>
              <a:t>에 입력이 </a:t>
            </a:r>
            <a:r>
              <a:rPr lang="en-US" altLang="ko-KR" sz="1200" b="1" u="sng" dirty="0"/>
              <a:t>GND</a:t>
            </a:r>
            <a:r>
              <a:rPr lang="ko-KR" altLang="en-US" sz="1200" b="1" u="sng" dirty="0"/>
              <a:t>로 연결 되어 </a:t>
            </a:r>
            <a:endParaRPr lang="en-US" altLang="ko-KR" sz="1200" b="1" u="sng" dirty="0"/>
          </a:p>
          <a:p>
            <a:r>
              <a:rPr lang="ko-KR" altLang="en-US" sz="1200" b="1" u="sng" dirty="0"/>
              <a:t>있고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출력이 반대로 나오므로</a:t>
            </a:r>
            <a:r>
              <a:rPr lang="ko-KR" altLang="en-US" sz="1200" dirty="0"/>
              <a:t> 영상과 같은 동작 </a:t>
            </a:r>
            <a:endParaRPr lang="en-US" altLang="ko-KR" sz="1200" dirty="0"/>
          </a:p>
          <a:p>
            <a:r>
              <a:rPr lang="ko-KR" altLang="en-US" sz="1200" dirty="0"/>
              <a:t>되는 것을 볼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0C5367-9032-4ACA-B54E-4FB34AE6C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6222" y="6402004"/>
            <a:ext cx="907753" cy="45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A1F9B69-37FF-47CB-A7D0-AA80DDEBCD52}"/>
              </a:ext>
            </a:extLst>
          </p:cNvPr>
          <p:cNvSpPr/>
          <p:nvPr/>
        </p:nvSpPr>
        <p:spPr>
          <a:xfrm>
            <a:off x="327600" y="45000"/>
            <a:ext cx="1036404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3. ARM </a:t>
            </a:r>
            <a:r>
              <a:rPr lang="ko-KR" alt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파이프라인 조사</a:t>
            </a:r>
            <a:endParaRPr lang="en-US" altLang="ko-KR" sz="3000" b="0" strike="noStrike" spc="-1" dirty="0">
              <a:solidFill>
                <a:srgbClr val="000000"/>
              </a:solidFill>
              <a:latin typeface="현대하모니 L"/>
              <a:ea typeface="현대하모니 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F104F-D342-4323-820B-2A85EF0D1272}"/>
              </a:ext>
            </a:extLst>
          </p:cNvPr>
          <p:cNvSpPr txBox="1"/>
          <p:nvPr/>
        </p:nvSpPr>
        <p:spPr>
          <a:xfrm>
            <a:off x="327600" y="774454"/>
            <a:ext cx="838883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파이프 라인 법칙</a:t>
            </a:r>
            <a:r>
              <a:rPr lang="en-US" altLang="ko-KR" sz="1400" b="1" dirty="0"/>
              <a:t>??</a:t>
            </a:r>
          </a:p>
          <a:p>
            <a:endParaRPr lang="en-US" altLang="ko-KR" sz="1200" dirty="0"/>
          </a:p>
          <a:p>
            <a:r>
              <a:rPr lang="ko-KR" altLang="en-US" sz="1200" dirty="0"/>
              <a:t>사람과 사람 관계가 깨지면 고달파 진다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관계가 깨지지 않으려면 서로서로 이해하며 살아야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그런데 </a:t>
            </a:r>
            <a:r>
              <a:rPr lang="en-US" altLang="ko-KR" sz="1200" dirty="0"/>
              <a:t>ARM core</a:t>
            </a:r>
            <a:r>
              <a:rPr lang="ko-KR" altLang="en-US" sz="1200" dirty="0"/>
              <a:t>는 대화를 할 수 없으니 개발자가 알아서 관계가 깨지지 않도록 해주어야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무슨 말인가 하니</a:t>
            </a:r>
            <a:r>
              <a:rPr lang="en-US" altLang="ko-KR" sz="1200" dirty="0"/>
              <a:t>.. ARM core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메로리에</a:t>
            </a:r>
            <a:r>
              <a:rPr lang="ko-KR" altLang="en-US" sz="1200" dirty="0"/>
              <a:t> 있는 코드를 읽어오고</a:t>
            </a:r>
            <a:r>
              <a:rPr lang="en-US" altLang="ko-KR" sz="1200" dirty="0"/>
              <a:t>, </a:t>
            </a:r>
            <a:r>
              <a:rPr lang="ko-KR" altLang="en-US" sz="1200" dirty="0"/>
              <a:t>해석하고</a:t>
            </a:r>
            <a:r>
              <a:rPr lang="en-US" altLang="ko-KR" sz="1200" dirty="0"/>
              <a:t>, </a:t>
            </a:r>
            <a:r>
              <a:rPr lang="ko-KR" altLang="en-US" sz="1200" dirty="0"/>
              <a:t>실행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이를 </a:t>
            </a:r>
            <a:r>
              <a:rPr lang="en-US" altLang="ko-KR" sz="1200" b="1" dirty="0"/>
              <a:t>Fetch – Decode – Execute </a:t>
            </a:r>
            <a:r>
              <a:rPr lang="ko-KR" altLang="en-US" sz="1200" dirty="0"/>
              <a:t>라고 표현한다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개발자가 </a:t>
            </a:r>
            <a:r>
              <a:rPr lang="en-US" altLang="ko-KR" sz="1200" dirty="0"/>
              <a:t>C </a:t>
            </a:r>
            <a:r>
              <a:rPr lang="ko-KR" altLang="en-US" sz="1200" dirty="0"/>
              <a:t>언어로 개발한 프로그램은 어디에다 넣게 되죠</a:t>
            </a:r>
            <a:r>
              <a:rPr lang="en-US" altLang="ko-KR" sz="1200" dirty="0"/>
              <a:t>? Flash </a:t>
            </a:r>
            <a:r>
              <a:rPr lang="ko-KR" altLang="en-US" sz="1200" dirty="0" err="1"/>
              <a:t>메모리죠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Flash </a:t>
            </a:r>
            <a:r>
              <a:rPr lang="ko-KR" altLang="en-US" sz="1200" dirty="0"/>
              <a:t>메모리에 있는 </a:t>
            </a:r>
            <a:r>
              <a:rPr lang="ko-KR" altLang="en-US" sz="1200" u="sng" dirty="0"/>
              <a:t>데이터를 </a:t>
            </a:r>
            <a:r>
              <a:rPr lang="en-US" altLang="ko-KR" sz="1200" u="sng" dirty="0"/>
              <a:t>ARM core</a:t>
            </a:r>
            <a:r>
              <a:rPr lang="ko-KR" altLang="en-US" sz="1200" u="sng" dirty="0"/>
              <a:t>가 처리하기 위해서는 메모리에 접근해서 읽어 와야 겠죠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그래서 </a:t>
            </a:r>
            <a:r>
              <a:rPr lang="en-US" altLang="ko-KR" sz="1200" dirty="0"/>
              <a:t>Fetch </a:t>
            </a:r>
            <a:r>
              <a:rPr lang="ko-KR" altLang="en-US" sz="1200" dirty="0"/>
              <a:t>단계가 필요하죠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메모리 접근해서 </a:t>
            </a:r>
            <a:r>
              <a:rPr lang="ko-KR" altLang="en-US" sz="1200" u="sng" dirty="0"/>
              <a:t>읽어온 데이터는 </a:t>
            </a:r>
            <a:r>
              <a:rPr lang="en-US" altLang="ko-KR" sz="1200" u="sng" dirty="0"/>
              <a:t>ARM core</a:t>
            </a:r>
            <a:r>
              <a:rPr lang="ko-KR" altLang="en-US" sz="1200" u="sng" dirty="0"/>
              <a:t>가 이해하는 언어인 기계어로 번역을 해야 겠죠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요것이 바로 </a:t>
            </a:r>
            <a:r>
              <a:rPr lang="en-US" altLang="ko-KR" sz="1200" dirty="0"/>
              <a:t>Decode </a:t>
            </a:r>
            <a:r>
              <a:rPr lang="ko-KR" altLang="en-US" sz="1200" dirty="0"/>
              <a:t>단계 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ARM core</a:t>
            </a:r>
            <a:r>
              <a:rPr lang="ko-KR" altLang="en-US" sz="1200" dirty="0"/>
              <a:t>가 </a:t>
            </a:r>
            <a:r>
              <a:rPr lang="ko-KR" altLang="en-US" sz="1200" u="sng" dirty="0"/>
              <a:t>이해하는 기계어로 번역 후 실행을 해 줘야 겠죠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요기서 </a:t>
            </a:r>
            <a:r>
              <a:rPr lang="en-US" altLang="ko-KR" sz="1200" dirty="0"/>
              <a:t>Execute </a:t>
            </a:r>
            <a:r>
              <a:rPr lang="ko-KR" altLang="en-US" sz="1200" dirty="0"/>
              <a:t>단계가 있는 것 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자 여기서</a:t>
            </a:r>
            <a:r>
              <a:rPr lang="en-US" altLang="ko-KR" sz="1200" dirty="0"/>
              <a:t>, 3</a:t>
            </a:r>
            <a:r>
              <a:rPr lang="ko-KR" altLang="en-US" sz="1200" dirty="0"/>
              <a:t>단계가 각 단계별로 </a:t>
            </a:r>
            <a:r>
              <a:rPr lang="en-US" altLang="ko-KR" sz="1200" dirty="0"/>
              <a:t>CPU clock</a:t>
            </a:r>
            <a:r>
              <a:rPr lang="ko-KR" altLang="en-US" sz="1200" dirty="0"/>
              <a:t>을 한 </a:t>
            </a:r>
            <a:r>
              <a:rPr lang="en-US" altLang="ko-KR" sz="1200" dirty="0"/>
              <a:t>cycle</a:t>
            </a:r>
            <a:r>
              <a:rPr lang="ko-KR" altLang="en-US" sz="1200" dirty="0"/>
              <a:t>을 소모한다고 가정해 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그렇다면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어셈블리 명령어가 수행한다고 하면 </a:t>
            </a:r>
            <a:r>
              <a:rPr lang="en-US" altLang="ko-KR" sz="1200" dirty="0"/>
              <a:t>9</a:t>
            </a:r>
            <a:r>
              <a:rPr lang="ko-KR" altLang="en-US" sz="1200" dirty="0"/>
              <a:t>번의 </a:t>
            </a:r>
            <a:r>
              <a:rPr lang="en-US" altLang="ko-KR" sz="1200" dirty="0"/>
              <a:t>cycle </a:t>
            </a:r>
            <a:r>
              <a:rPr lang="ko-KR" altLang="en-US" sz="1200" dirty="0"/>
              <a:t>이 필요 하겠죠</a:t>
            </a:r>
            <a:r>
              <a:rPr lang="en-US" altLang="ko-KR" sz="1200" dirty="0"/>
              <a:t>?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여기에서 </a:t>
            </a:r>
            <a:r>
              <a:rPr lang="ko-KR" altLang="en-US" sz="1200" b="1" dirty="0">
                <a:solidFill>
                  <a:srgbClr val="FF0000"/>
                </a:solidFill>
              </a:rPr>
              <a:t>각 단계별로 사용되는 자원이 다르니 중첩해서 사용해 보자고 생각한 것이 바로 파이프 라인</a:t>
            </a:r>
            <a:r>
              <a:rPr lang="en-US" altLang="ko-KR" sz="1200" b="1" dirty="0">
                <a:solidFill>
                  <a:srgbClr val="FF0000"/>
                </a:solidFill>
              </a:rPr>
              <a:t>(Pipe Line) </a:t>
            </a:r>
            <a:r>
              <a:rPr lang="ko-KR" altLang="en-US" sz="1200" b="1" dirty="0">
                <a:solidFill>
                  <a:srgbClr val="FF0000"/>
                </a:solidFill>
              </a:rPr>
              <a:t>입니다</a:t>
            </a:r>
            <a:r>
              <a:rPr lang="en-US" altLang="ko-KR" sz="1200" dirty="0"/>
              <a:t>!!</a:t>
            </a:r>
          </a:p>
          <a:p>
            <a:r>
              <a:rPr lang="ko-KR" altLang="en-US" sz="1200" dirty="0"/>
              <a:t>아래 그림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파이프라인을 구성하여 </a:t>
            </a:r>
            <a:r>
              <a:rPr lang="en-US" altLang="ko-KR" sz="1200" dirty="0"/>
              <a:t>3</a:t>
            </a:r>
            <a:r>
              <a:rPr lang="ko-KR" altLang="en-US" sz="1200" dirty="0"/>
              <a:t>개의 명령어를 처리 하는데 </a:t>
            </a:r>
            <a:r>
              <a:rPr lang="en-US" altLang="ko-KR" sz="1200" dirty="0"/>
              <a:t>5 cycle</a:t>
            </a:r>
            <a:r>
              <a:rPr lang="ko-KR" altLang="en-US" sz="1200" dirty="0"/>
              <a:t>로 동일한 결과를 얻을 수 있게 되는 것이다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그래서 성능이 훨씬 좋아지게 된다</a:t>
            </a:r>
            <a:r>
              <a:rPr lang="en-US" altLang="ko-KR" sz="1200" dirty="0"/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3707C0C-068E-4FAE-8303-E6A004F1DAAD}"/>
              </a:ext>
            </a:extLst>
          </p:cNvPr>
          <p:cNvSpPr/>
          <p:nvPr/>
        </p:nvSpPr>
        <p:spPr>
          <a:xfrm>
            <a:off x="5950634" y="3910818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A762940-B29A-4DDF-9609-6C1341C82DB7}"/>
              </a:ext>
            </a:extLst>
          </p:cNvPr>
          <p:cNvSpPr/>
          <p:nvPr/>
        </p:nvSpPr>
        <p:spPr>
          <a:xfrm>
            <a:off x="165821" y="4428247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15884F-C686-4632-BD4C-0C0CCB19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35" y="4929438"/>
            <a:ext cx="5544027" cy="202000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12E0A8-FB0A-4060-B7EB-F406E4152AFC}"/>
              </a:ext>
            </a:extLst>
          </p:cNvPr>
          <p:cNvSpPr/>
          <p:nvPr/>
        </p:nvSpPr>
        <p:spPr>
          <a:xfrm>
            <a:off x="1897491" y="5106348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17E287-4212-494B-9B29-1B8C30228864}"/>
              </a:ext>
            </a:extLst>
          </p:cNvPr>
          <p:cNvSpPr/>
          <p:nvPr/>
        </p:nvSpPr>
        <p:spPr>
          <a:xfrm>
            <a:off x="1897490" y="5708907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839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DD2E983-366B-48AE-912A-DC591153894E}"/>
              </a:ext>
            </a:extLst>
          </p:cNvPr>
          <p:cNvSpPr/>
          <p:nvPr/>
        </p:nvSpPr>
        <p:spPr>
          <a:xfrm>
            <a:off x="327600" y="45000"/>
            <a:ext cx="1036404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3. ARM </a:t>
            </a:r>
            <a:r>
              <a:rPr lang="ko-KR" alt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파이프라인 조사</a:t>
            </a:r>
            <a:endParaRPr lang="en-US" altLang="ko-KR" sz="3000" b="0" strike="noStrike" spc="-1" dirty="0">
              <a:solidFill>
                <a:srgbClr val="000000"/>
              </a:solidFill>
              <a:latin typeface="현대하모니 L"/>
              <a:ea typeface="현대하모니 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06015-C8DE-4D94-88EB-404991B3BCFD}"/>
              </a:ext>
            </a:extLst>
          </p:cNvPr>
          <p:cNvSpPr txBox="1"/>
          <p:nvPr/>
        </p:nvSpPr>
        <p:spPr>
          <a:xfrm>
            <a:off x="327600" y="774454"/>
            <a:ext cx="94094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가장 기본이 되는 </a:t>
            </a:r>
            <a:r>
              <a:rPr lang="en-US" altLang="ko-KR" sz="1200" dirty="0"/>
              <a:t>3</a:t>
            </a:r>
            <a:r>
              <a:rPr lang="ko-KR" altLang="en-US" sz="1200" dirty="0"/>
              <a:t>단계가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세부적으로 나누어 보면 </a:t>
            </a:r>
            <a:r>
              <a:rPr lang="en-US" altLang="ko-KR" sz="1200" dirty="0"/>
              <a:t>ARM7 3</a:t>
            </a:r>
            <a:r>
              <a:rPr lang="ko-KR" altLang="en-US" sz="1200" dirty="0"/>
              <a:t>단계</a:t>
            </a:r>
            <a:r>
              <a:rPr lang="en-US" altLang="ko-KR" sz="1200" dirty="0"/>
              <a:t>, AMR9 5</a:t>
            </a:r>
            <a:r>
              <a:rPr lang="ko-KR" altLang="en-US" sz="1200" dirty="0"/>
              <a:t>단계</a:t>
            </a:r>
            <a:r>
              <a:rPr lang="en-US" altLang="ko-KR" sz="1200" dirty="0"/>
              <a:t>, ARM11 8</a:t>
            </a:r>
            <a:r>
              <a:rPr lang="ko-KR" altLang="en-US" sz="1200" dirty="0"/>
              <a:t>단계</a:t>
            </a:r>
            <a:r>
              <a:rPr lang="en-US" altLang="ko-KR" sz="1200" dirty="0"/>
              <a:t>, CortexA8</a:t>
            </a:r>
            <a:r>
              <a:rPr lang="ko-KR" altLang="en-US" sz="1200" dirty="0"/>
              <a:t>은 </a:t>
            </a:r>
            <a:r>
              <a:rPr lang="en-US" altLang="ko-KR" sz="1200" dirty="0"/>
              <a:t>13</a:t>
            </a:r>
            <a:r>
              <a:rPr lang="ko-KR" altLang="en-US" sz="1200" dirty="0"/>
              <a:t>단계 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ko-KR" altLang="en-US" sz="1200" dirty="0"/>
              <a:t>단계 부터 차근히 알아 보자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3 </a:t>
            </a:r>
            <a:r>
              <a:rPr lang="ko-KR" altLang="en-US" sz="1200" dirty="0"/>
              <a:t>단계 </a:t>
            </a:r>
            <a:r>
              <a:rPr lang="en-US" altLang="ko-KR" sz="1200" dirty="0"/>
              <a:t>(Fetch - Decode – Execute)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파이프라인 동작 과정을 분석해 보면</a:t>
            </a:r>
            <a:r>
              <a:rPr lang="en-US" altLang="ko-KR" sz="1200" dirty="0"/>
              <a:t>, </a:t>
            </a:r>
            <a:r>
              <a:rPr lang="ko-KR" altLang="en-US" sz="1200" u="sng" dirty="0"/>
              <a:t>전체 </a:t>
            </a:r>
            <a:r>
              <a:rPr lang="en-US" altLang="ko-KR" sz="1200" u="sng" dirty="0"/>
              <a:t>10 cycle </a:t>
            </a:r>
            <a:r>
              <a:rPr lang="ko-KR" altLang="en-US" sz="1200" u="sng" dirty="0"/>
              <a:t>중 명령어가 실행</a:t>
            </a:r>
            <a:r>
              <a:rPr lang="en-US" altLang="ko-KR" sz="1200" u="sng" dirty="0"/>
              <a:t>(Execute)</a:t>
            </a:r>
            <a:r>
              <a:rPr lang="ko-KR" altLang="en-US" sz="1200" u="sng" dirty="0"/>
              <a:t>된 것은 </a:t>
            </a:r>
            <a:r>
              <a:rPr lang="en-US" altLang="ko-KR" sz="1200" u="sng" dirty="0"/>
              <a:t>8</a:t>
            </a:r>
            <a:r>
              <a:rPr lang="ko-KR" altLang="en-US" sz="1200" u="sng" dirty="0"/>
              <a:t>번 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3</a:t>
            </a:r>
            <a:r>
              <a:rPr lang="ko-KR" altLang="en-US" sz="1200" dirty="0"/>
              <a:t>번째 </a:t>
            </a:r>
            <a:r>
              <a:rPr lang="en-US" altLang="ko-KR" sz="1200" dirty="0"/>
              <a:t>cycle</a:t>
            </a:r>
            <a:r>
              <a:rPr lang="ko-KR" altLang="en-US" sz="1200" dirty="0"/>
              <a:t>에서 실행을 시작 하게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하드웨어 </a:t>
            </a:r>
            <a:r>
              <a:rPr lang="ko-KR" altLang="en-US" sz="1200" dirty="0" err="1"/>
              <a:t>디버거를</a:t>
            </a:r>
            <a:r>
              <a:rPr lang="ko-KR" altLang="en-US" sz="1200" dirty="0"/>
              <a:t> 통해 살펴보면 메모리에 있는 </a:t>
            </a:r>
            <a:r>
              <a:rPr lang="ko-KR" altLang="en-US" sz="1200" u="sng" dirty="0"/>
              <a:t>코드를 읽어 와서         </a:t>
            </a:r>
            <a:r>
              <a:rPr lang="en-US" altLang="ko-KR" sz="1200" u="sng" dirty="0"/>
              <a:t>, </a:t>
            </a:r>
            <a:r>
              <a:rPr lang="ko-KR" altLang="en-US" sz="1200" u="sng" dirty="0"/>
              <a:t>디코딩        작업이 끝나면 </a:t>
            </a:r>
            <a:r>
              <a:rPr lang="en-US" altLang="ko-KR" sz="1200" u="sng" dirty="0"/>
              <a:t>ARM core</a:t>
            </a:r>
            <a:r>
              <a:rPr lang="ko-KR" altLang="en-US" sz="1200" u="sng" dirty="0"/>
              <a:t>의 기계어를 볼 수가 있다</a:t>
            </a:r>
            <a:r>
              <a:rPr lang="en-US" altLang="ko-KR" sz="1200" u="sng" dirty="0"/>
              <a:t>.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기계어로 된 </a:t>
            </a:r>
            <a:r>
              <a:rPr lang="en-US" altLang="ko-KR" sz="1200" dirty="0">
                <a:solidFill>
                  <a:srgbClr val="0070C0"/>
                </a:solidFill>
              </a:rPr>
              <a:t>ARM </a:t>
            </a:r>
            <a:r>
              <a:rPr lang="ko-KR" altLang="en-US" sz="1200" dirty="0">
                <a:solidFill>
                  <a:srgbClr val="0070C0"/>
                </a:solidFill>
              </a:rPr>
              <a:t>명령어를 실행하면 </a:t>
            </a:r>
            <a:r>
              <a:rPr lang="en-US" altLang="ko-KR" sz="1200" dirty="0">
                <a:solidFill>
                  <a:srgbClr val="0070C0"/>
                </a:solidFill>
              </a:rPr>
              <a:t>ARM core</a:t>
            </a:r>
            <a:r>
              <a:rPr lang="ko-KR" altLang="en-US" sz="1200" dirty="0">
                <a:solidFill>
                  <a:srgbClr val="0070C0"/>
                </a:solidFill>
              </a:rPr>
              <a:t>가 동작하게 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32bit ARM </a:t>
            </a:r>
            <a:r>
              <a:rPr lang="ko-KR" altLang="en-US" sz="1200" dirty="0">
                <a:solidFill>
                  <a:srgbClr val="0070C0"/>
                </a:solidFill>
              </a:rPr>
              <a:t>명령어라면 주소 증가는 </a:t>
            </a:r>
            <a:r>
              <a:rPr lang="en-US" altLang="ko-KR" sz="1200" dirty="0">
                <a:solidFill>
                  <a:srgbClr val="0070C0"/>
                </a:solidFill>
              </a:rPr>
              <a:t>4byte </a:t>
            </a:r>
            <a:r>
              <a:rPr lang="ko-KR" altLang="en-US" sz="1200" dirty="0">
                <a:solidFill>
                  <a:srgbClr val="0070C0"/>
                </a:solidFill>
              </a:rPr>
              <a:t>씩 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37B79D-82E0-4AE0-85CF-3CF01E58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20" y="1732593"/>
            <a:ext cx="4610100" cy="8382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5322E5F-ACD4-4A72-9F7B-82F64D865AEA}"/>
              </a:ext>
            </a:extLst>
          </p:cNvPr>
          <p:cNvSpPr/>
          <p:nvPr/>
        </p:nvSpPr>
        <p:spPr>
          <a:xfrm>
            <a:off x="4994031" y="3028293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FC6F32-B4AB-47F0-8093-0DC040A0CAC3}"/>
              </a:ext>
            </a:extLst>
          </p:cNvPr>
          <p:cNvSpPr/>
          <p:nvPr/>
        </p:nvSpPr>
        <p:spPr>
          <a:xfrm>
            <a:off x="5863883" y="3028292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39645F-0130-49D5-A0FD-486BBE0B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128" y="3724942"/>
            <a:ext cx="3929805" cy="365656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14EB8AB-3908-4680-8EC2-5C5BA4291341}"/>
              </a:ext>
            </a:extLst>
          </p:cNvPr>
          <p:cNvSpPr/>
          <p:nvPr/>
        </p:nvSpPr>
        <p:spPr>
          <a:xfrm>
            <a:off x="5158264" y="6599101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4F9D8C7-E434-4E65-90BE-44BF2C095C31}"/>
              </a:ext>
            </a:extLst>
          </p:cNvPr>
          <p:cNvSpPr/>
          <p:nvPr/>
        </p:nvSpPr>
        <p:spPr>
          <a:xfrm>
            <a:off x="5611196" y="6587264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435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8B12783-F48C-4216-9240-9BDB4B757AB6}"/>
              </a:ext>
            </a:extLst>
          </p:cNvPr>
          <p:cNvSpPr/>
          <p:nvPr/>
        </p:nvSpPr>
        <p:spPr>
          <a:xfrm>
            <a:off x="327600" y="45000"/>
            <a:ext cx="1036404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3. ARM </a:t>
            </a:r>
            <a:r>
              <a:rPr lang="ko-KR" alt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파이프라인 조사</a:t>
            </a:r>
            <a:endParaRPr lang="en-US" altLang="ko-KR" sz="3000" b="0" strike="noStrike" spc="-1" dirty="0">
              <a:solidFill>
                <a:srgbClr val="000000"/>
              </a:solidFill>
              <a:latin typeface="현대하모니 L"/>
              <a:ea typeface="현대하모니 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3E240-50FE-41EA-9DA9-4FE19A284E16}"/>
              </a:ext>
            </a:extLst>
          </p:cNvPr>
          <p:cNvSpPr txBox="1"/>
          <p:nvPr/>
        </p:nvSpPr>
        <p:spPr>
          <a:xfrm>
            <a:off x="474059" y="915741"/>
            <a:ext cx="961994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ARM </a:t>
            </a:r>
            <a:r>
              <a:rPr lang="ko-KR" altLang="en-US" sz="1200" dirty="0"/>
              <a:t>명령어 중에 </a:t>
            </a:r>
            <a:r>
              <a:rPr lang="en-US" altLang="ko-KR" sz="1200" dirty="0"/>
              <a:t>LDR</a:t>
            </a:r>
            <a:r>
              <a:rPr lang="ko-KR" altLang="en-US" sz="1200" dirty="0"/>
              <a:t> 명령어가 사용되면 파이프 라인의 동작단계는</a:t>
            </a:r>
            <a:endParaRPr lang="en-US" altLang="ko-KR" sz="1200" dirty="0"/>
          </a:p>
          <a:p>
            <a:r>
              <a:rPr lang="ko-KR" altLang="en-US" sz="1200" dirty="0"/>
              <a:t>조금 달라지게 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LDR</a:t>
            </a:r>
            <a:r>
              <a:rPr lang="ko-KR" altLang="en-US" sz="1200" dirty="0"/>
              <a:t> 명령어는 메모리에 접근하는 명령어 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ARM core</a:t>
            </a:r>
            <a:r>
              <a:rPr lang="ko-KR" altLang="en-US" sz="1200" dirty="0"/>
              <a:t>는 레지스터 </a:t>
            </a:r>
            <a:r>
              <a:rPr lang="ko-KR" altLang="en-US" sz="1200" b="1" dirty="0" err="1">
                <a:solidFill>
                  <a:srgbClr val="0070C0"/>
                </a:solidFill>
              </a:rPr>
              <a:t>레지스터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레지스터 </a:t>
            </a:r>
            <a:r>
              <a:rPr lang="ko-KR" altLang="en-US" sz="1200" dirty="0"/>
              <a:t>명령어와 </a:t>
            </a:r>
            <a:r>
              <a:rPr lang="ko-KR" altLang="en-US" sz="1200" dirty="0">
                <a:solidFill>
                  <a:srgbClr val="FF0000"/>
                </a:solidFill>
              </a:rPr>
              <a:t>레지스터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메모리 </a:t>
            </a:r>
            <a:r>
              <a:rPr lang="ko-KR" altLang="en-US" sz="1200" dirty="0"/>
              <a:t>명령어로 크게 두 가지 명령어군으로 구성 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레지스터와 레지스터 </a:t>
            </a:r>
            <a:r>
              <a:rPr lang="ko-KR" altLang="en-US" sz="1200" dirty="0"/>
              <a:t>명령어        는 </a:t>
            </a:r>
            <a:r>
              <a:rPr lang="en-US" altLang="ko-KR" sz="1200" dirty="0"/>
              <a:t>ARM Core </a:t>
            </a:r>
            <a:r>
              <a:rPr lang="ko-KR" altLang="en-US" sz="1200" dirty="0"/>
              <a:t>내에서 동작하기 때문에 실행속도가 매우 빠른 반면에</a:t>
            </a:r>
            <a:endParaRPr lang="en-US" altLang="ko-KR" sz="1200" dirty="0"/>
          </a:p>
          <a:p>
            <a:r>
              <a:rPr lang="ko-KR" altLang="en-US" sz="1200" dirty="0">
                <a:solidFill>
                  <a:srgbClr val="FF0000"/>
                </a:solidFill>
              </a:rPr>
              <a:t>레지스터와 메모리</a:t>
            </a:r>
            <a:r>
              <a:rPr lang="ko-KR" altLang="en-US" sz="1200" dirty="0"/>
              <a:t>         간의 명령어는 외부 버스를 통해 접근 하기 때문에 </a:t>
            </a:r>
            <a:r>
              <a:rPr lang="ko-KR" altLang="en-US" sz="1200" b="1" u="sng" dirty="0"/>
              <a:t>상대적으로 속도가 느리고</a:t>
            </a:r>
            <a:r>
              <a:rPr lang="en-US" altLang="ko-KR" sz="1200" b="1" u="sng" dirty="0"/>
              <a:t>, </a:t>
            </a:r>
            <a:r>
              <a:rPr lang="ko-KR" altLang="en-US" sz="1200" b="1" u="sng" dirty="0"/>
              <a:t>더불어 파이프라인도 추가가 됩니다</a:t>
            </a:r>
            <a:r>
              <a:rPr lang="en-US" altLang="ko-KR" sz="1200" b="1" u="sng" dirty="0"/>
              <a:t>.</a:t>
            </a:r>
            <a:r>
              <a:rPr lang="ko-KR" altLang="en-US" sz="1200" b="1" u="sng" dirty="0"/>
              <a:t> </a:t>
            </a:r>
            <a:endParaRPr lang="en-US" altLang="ko-KR" sz="1200" b="1" u="sng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D422DD-39A2-40B6-B3A7-87847355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78" y="1845212"/>
            <a:ext cx="5181600" cy="218122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58CF0CF-CB2A-418F-B336-85039DFEAC9E}"/>
              </a:ext>
            </a:extLst>
          </p:cNvPr>
          <p:cNvSpPr/>
          <p:nvPr/>
        </p:nvSpPr>
        <p:spPr>
          <a:xfrm>
            <a:off x="2588455" y="4026437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B446D71-9036-4519-9FB6-AC0F93CCABCE}"/>
              </a:ext>
            </a:extLst>
          </p:cNvPr>
          <p:cNvSpPr/>
          <p:nvPr/>
        </p:nvSpPr>
        <p:spPr>
          <a:xfrm>
            <a:off x="1916063" y="4277576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02C10F-0DAD-4193-9A9F-8EB9D89B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759" y="4680659"/>
            <a:ext cx="5007722" cy="229269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9044D14-0939-4723-8965-6C2A1998010A}"/>
              </a:ext>
            </a:extLst>
          </p:cNvPr>
          <p:cNvSpPr/>
          <p:nvPr/>
        </p:nvSpPr>
        <p:spPr>
          <a:xfrm>
            <a:off x="3387968" y="5587853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5B1AF2-98D6-4FFE-B563-5B6E9A5C5C32}"/>
              </a:ext>
            </a:extLst>
          </p:cNvPr>
          <p:cNvSpPr/>
          <p:nvPr/>
        </p:nvSpPr>
        <p:spPr>
          <a:xfrm>
            <a:off x="5880807" y="5633035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574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C430147-7A0E-4985-AA92-A506751B9E4D}"/>
              </a:ext>
            </a:extLst>
          </p:cNvPr>
          <p:cNvSpPr/>
          <p:nvPr/>
        </p:nvSpPr>
        <p:spPr>
          <a:xfrm>
            <a:off x="327600" y="45000"/>
            <a:ext cx="1036404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3. ARM </a:t>
            </a:r>
            <a:r>
              <a:rPr lang="ko-KR" alt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파이프라인 조사</a:t>
            </a:r>
            <a:endParaRPr lang="en-US" altLang="ko-KR" sz="3000" b="0" strike="noStrike" spc="-1" dirty="0">
              <a:solidFill>
                <a:srgbClr val="000000"/>
              </a:solidFill>
              <a:latin typeface="현대하모니 L"/>
              <a:ea typeface="현대하모니 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2E1-4395-4C68-AF76-A0CC14ABCEBC}"/>
              </a:ext>
            </a:extLst>
          </p:cNvPr>
          <p:cNvSpPr txBox="1"/>
          <p:nvPr/>
        </p:nvSpPr>
        <p:spPr>
          <a:xfrm>
            <a:off x="474059" y="915741"/>
            <a:ext cx="895514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ARM7 </a:t>
            </a:r>
            <a:r>
              <a:rPr lang="ko-KR" altLang="en-US" sz="1200" dirty="0"/>
              <a:t>파이프라인 </a:t>
            </a:r>
            <a:r>
              <a:rPr lang="en-US" altLang="ko-KR" sz="1200" dirty="0"/>
              <a:t>3</a:t>
            </a:r>
            <a:r>
              <a:rPr lang="ko-KR" altLang="en-US" sz="1200" dirty="0"/>
              <a:t>단계 같은 경우에는 메모리에서 데이터를 읽는 </a:t>
            </a:r>
            <a:r>
              <a:rPr lang="en-US" altLang="ko-KR" sz="1200" dirty="0"/>
              <a:t>Memory stage       </a:t>
            </a:r>
            <a:r>
              <a:rPr lang="ko-KR" altLang="en-US" sz="1200" dirty="0"/>
              <a:t>와</a:t>
            </a:r>
            <a:r>
              <a:rPr lang="en-US" altLang="ko-KR" sz="1200" dirty="0"/>
              <a:t> </a:t>
            </a:r>
            <a:r>
              <a:rPr lang="ko-KR" altLang="en-US" sz="1200" dirty="0"/>
              <a:t>레지스터에 쓰기를 하는 </a:t>
            </a:r>
            <a:r>
              <a:rPr lang="en-US" altLang="ko-KR" sz="1200" dirty="0"/>
              <a:t>Write stage       </a:t>
            </a:r>
          </a:p>
          <a:p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추가가 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하지만 </a:t>
            </a:r>
            <a:r>
              <a:rPr lang="en-US" altLang="ko-KR" sz="1200" dirty="0"/>
              <a:t>ARM7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경우 </a:t>
            </a:r>
            <a:r>
              <a:rPr lang="en-US" altLang="ko-KR" sz="1200" dirty="0"/>
              <a:t>3</a:t>
            </a:r>
            <a:r>
              <a:rPr lang="ko-KR" altLang="en-US" sz="1200" dirty="0"/>
              <a:t>단계 밖에 없기 때문에 이러한 단계에서는 모두 </a:t>
            </a:r>
            <a:r>
              <a:rPr lang="en-US" altLang="ko-KR" sz="1200" dirty="0"/>
              <a:t>Stall         </a:t>
            </a:r>
            <a:r>
              <a:rPr lang="ko-KR" altLang="en-US" sz="1200" dirty="0"/>
              <a:t>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이렇게 된다면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10 cycle </a:t>
            </a:r>
            <a:r>
              <a:rPr lang="ko-KR" altLang="en-US" sz="1200" dirty="0"/>
              <a:t>동안 명령어 실행</a:t>
            </a:r>
            <a:r>
              <a:rPr lang="en-US" altLang="ko-KR" sz="1200" dirty="0"/>
              <a:t>(Execute)</a:t>
            </a:r>
            <a:r>
              <a:rPr lang="ko-KR" altLang="en-US" sz="1200" dirty="0"/>
              <a:t>은 </a:t>
            </a:r>
            <a:r>
              <a:rPr lang="en-US" altLang="ko-KR" sz="1200" dirty="0"/>
              <a:t>6</a:t>
            </a:r>
            <a:r>
              <a:rPr lang="ko-KR" altLang="en-US" sz="1200" dirty="0"/>
              <a:t>번만 하게 됩니다</a:t>
            </a:r>
            <a:r>
              <a:rPr lang="en-US" altLang="ko-KR" sz="1200" dirty="0"/>
              <a:t>.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62AFBAC-5786-41DD-AA11-1E3C51935776}"/>
              </a:ext>
            </a:extLst>
          </p:cNvPr>
          <p:cNvSpPr/>
          <p:nvPr/>
        </p:nvSpPr>
        <p:spPr>
          <a:xfrm>
            <a:off x="6057652" y="949834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3D1310C-4A47-432D-A9DC-B53ECD90EAE7}"/>
              </a:ext>
            </a:extLst>
          </p:cNvPr>
          <p:cNvSpPr/>
          <p:nvPr/>
        </p:nvSpPr>
        <p:spPr>
          <a:xfrm>
            <a:off x="9024473" y="949834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84D08ED-B15A-4722-8EFF-ED1EAE44D3AD}"/>
              </a:ext>
            </a:extLst>
          </p:cNvPr>
          <p:cNvSpPr/>
          <p:nvPr/>
        </p:nvSpPr>
        <p:spPr>
          <a:xfrm>
            <a:off x="5684907" y="1322921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93DC40-3A4E-49EF-86A8-FC5A076F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84" y="1880269"/>
            <a:ext cx="5473007" cy="296408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42263B7D-E478-4250-8CE0-CBA9591E5C8A}"/>
              </a:ext>
            </a:extLst>
          </p:cNvPr>
          <p:cNvSpPr/>
          <p:nvPr/>
        </p:nvSpPr>
        <p:spPr>
          <a:xfrm>
            <a:off x="6129500" y="3325063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4DB0EC3-E01D-4F76-BD87-1A5E5F4231DC}"/>
              </a:ext>
            </a:extLst>
          </p:cNvPr>
          <p:cNvSpPr/>
          <p:nvPr/>
        </p:nvSpPr>
        <p:spPr>
          <a:xfrm>
            <a:off x="6560282" y="3325062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339155-EEAA-405B-9F2A-4A02CA964E2F}"/>
              </a:ext>
            </a:extLst>
          </p:cNvPr>
          <p:cNvSpPr/>
          <p:nvPr/>
        </p:nvSpPr>
        <p:spPr>
          <a:xfrm>
            <a:off x="6349267" y="4528742"/>
            <a:ext cx="211015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366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B59A2BD-22EA-436C-BFB2-46EEA16A6349}"/>
              </a:ext>
            </a:extLst>
          </p:cNvPr>
          <p:cNvSpPr/>
          <p:nvPr/>
        </p:nvSpPr>
        <p:spPr>
          <a:xfrm>
            <a:off x="327600" y="45000"/>
            <a:ext cx="1036404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3. ARM </a:t>
            </a:r>
            <a:r>
              <a:rPr lang="ko-KR" alt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파이프라인 조사</a:t>
            </a:r>
            <a:endParaRPr lang="en-US" altLang="ko-KR" sz="3000" b="0" strike="noStrike" spc="-1" dirty="0">
              <a:solidFill>
                <a:srgbClr val="000000"/>
              </a:solidFill>
              <a:latin typeface="현대하모니 L"/>
              <a:ea typeface="현대하모니 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30F8F-0E56-41AA-9242-3DFFB332532E}"/>
              </a:ext>
            </a:extLst>
          </p:cNvPr>
          <p:cNvSpPr txBox="1"/>
          <p:nvPr/>
        </p:nvSpPr>
        <p:spPr>
          <a:xfrm>
            <a:off x="474059" y="915741"/>
            <a:ext cx="9789859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ARM9 Core</a:t>
            </a:r>
            <a:r>
              <a:rPr lang="ko-KR" altLang="en-US" sz="1200" dirty="0"/>
              <a:t>의 파이프라인은 </a:t>
            </a:r>
            <a:r>
              <a:rPr lang="en-US" altLang="ko-KR" sz="1200" dirty="0"/>
              <a:t>5</a:t>
            </a:r>
            <a:r>
              <a:rPr lang="ko-KR" altLang="en-US" sz="1200" dirty="0"/>
              <a:t>단계 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5</a:t>
            </a:r>
            <a:r>
              <a:rPr lang="ko-KR" altLang="en-US" sz="1200" dirty="0"/>
              <a:t>단계 파이프라인에서는 </a:t>
            </a:r>
            <a:r>
              <a:rPr lang="en-US" altLang="ko-KR" sz="1200" dirty="0"/>
              <a:t>Memory</a:t>
            </a:r>
            <a:r>
              <a:rPr lang="ko-KR" altLang="en-US" sz="1200" dirty="0"/>
              <a:t>와</a:t>
            </a:r>
            <a:r>
              <a:rPr lang="en-US" altLang="ko-KR" sz="1200" dirty="0"/>
              <a:t> Write</a:t>
            </a:r>
            <a:r>
              <a:rPr lang="ko-KR" altLang="en-US" sz="1200" dirty="0"/>
              <a:t> 단계가 추가가 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ko-KR" altLang="en-US" sz="1200" dirty="0"/>
              <a:t>단계의 </a:t>
            </a:r>
            <a:r>
              <a:rPr lang="en-US" altLang="ko-KR" sz="1200" dirty="0"/>
              <a:t>LDR </a:t>
            </a:r>
            <a:r>
              <a:rPr lang="ko-KR" altLang="en-US" sz="1200" dirty="0" err="1"/>
              <a:t>명령어랑</a:t>
            </a:r>
            <a:r>
              <a:rPr lang="ko-KR" altLang="en-US" sz="1200" dirty="0"/>
              <a:t> 비교해 보자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u="sng" dirty="0"/>
              <a:t>Stall </a:t>
            </a:r>
            <a:r>
              <a:rPr lang="ko-KR" altLang="en-US" sz="1200" u="sng" dirty="0"/>
              <a:t>이 발생하지 않고 동작하는 하는 것을 알 수 있다</a:t>
            </a:r>
            <a:r>
              <a:rPr lang="en-US" altLang="ko-KR" sz="1200" u="sng" dirty="0"/>
              <a:t>.</a:t>
            </a:r>
          </a:p>
          <a:p>
            <a:endParaRPr lang="en-US" altLang="ko-KR" sz="1200" u="sng" dirty="0"/>
          </a:p>
          <a:p>
            <a:r>
              <a:rPr lang="en-US" altLang="ko-KR" sz="1200" dirty="0">
                <a:solidFill>
                  <a:srgbClr val="0070C0"/>
                </a:solidFill>
              </a:rPr>
              <a:t>Q) </a:t>
            </a:r>
            <a:r>
              <a:rPr lang="ko-KR" altLang="en-US" sz="1200" dirty="0">
                <a:solidFill>
                  <a:srgbClr val="0070C0"/>
                </a:solidFill>
              </a:rPr>
              <a:t>참고로 파이프라인 공부하는 사람들이 하드웨어 </a:t>
            </a:r>
            <a:r>
              <a:rPr lang="ko-KR" altLang="en-US" sz="1200" dirty="0" err="1">
                <a:solidFill>
                  <a:srgbClr val="0070C0"/>
                </a:solidFill>
              </a:rPr>
              <a:t>디버거를</a:t>
            </a:r>
            <a:r>
              <a:rPr lang="ko-KR" altLang="en-US" sz="1200" dirty="0">
                <a:solidFill>
                  <a:srgbClr val="0070C0"/>
                </a:solidFill>
              </a:rPr>
              <a:t> 이용해서 파이프라인을 분석 할 때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많이 헷갈린다고 하는데 이유가 무엇 일까</a:t>
            </a:r>
            <a:r>
              <a:rPr lang="en-US" altLang="ko-KR" sz="1200" dirty="0">
                <a:solidFill>
                  <a:srgbClr val="0070C0"/>
                </a:solidFill>
              </a:rPr>
              <a:t>?</a:t>
            </a:r>
          </a:p>
          <a:p>
            <a:r>
              <a:rPr lang="ko-KR" altLang="en-US" sz="1200" dirty="0"/>
              <a:t>하드웨어 </a:t>
            </a:r>
            <a:r>
              <a:rPr lang="ko-KR" altLang="en-US" sz="1200" dirty="0" err="1"/>
              <a:t>디버거를</a:t>
            </a:r>
            <a:r>
              <a:rPr lang="ko-KR" altLang="en-US" sz="1200" dirty="0"/>
              <a:t> 이용하여 </a:t>
            </a:r>
            <a:r>
              <a:rPr lang="en-US" altLang="ko-KR" sz="1200" dirty="0"/>
              <a:t>0x209C     </a:t>
            </a:r>
            <a:r>
              <a:rPr lang="ko-KR" altLang="en-US" sz="1200" dirty="0"/>
              <a:t>주소에서</a:t>
            </a:r>
            <a:r>
              <a:rPr lang="en-US" altLang="ko-KR" sz="1200" dirty="0"/>
              <a:t> Breakpoint </a:t>
            </a:r>
            <a:r>
              <a:rPr lang="ko-KR" altLang="en-US" sz="1200" dirty="0"/>
              <a:t>걸고 나서 </a:t>
            </a:r>
            <a:r>
              <a:rPr lang="en-US" altLang="ko-KR" sz="1200" dirty="0"/>
              <a:t>Core</a:t>
            </a:r>
            <a:r>
              <a:rPr lang="ko-KR" altLang="en-US" sz="1200" dirty="0"/>
              <a:t>를 </a:t>
            </a:r>
            <a:r>
              <a:rPr lang="en-US" altLang="ko-KR" sz="1200" dirty="0"/>
              <a:t>Running </a:t>
            </a:r>
            <a:r>
              <a:rPr lang="ko-KR" altLang="en-US" sz="1200" dirty="0"/>
              <a:t>하면 </a:t>
            </a:r>
            <a:r>
              <a:rPr lang="en-US" altLang="ko-KR" sz="1200" dirty="0"/>
              <a:t>0x209C</a:t>
            </a:r>
            <a:r>
              <a:rPr lang="ko-KR" altLang="en-US" sz="1200" dirty="0"/>
              <a:t>에서 멈추게 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우선 </a:t>
            </a:r>
            <a:r>
              <a:rPr lang="en-US" altLang="ko-KR" sz="1200" dirty="0"/>
              <a:t>PC</a:t>
            </a:r>
            <a:r>
              <a:rPr lang="ko-KR" altLang="en-US" sz="1200" dirty="0"/>
              <a:t>의 이전 주소인 </a:t>
            </a:r>
            <a:r>
              <a:rPr lang="en-US" altLang="ko-KR" sz="1200" dirty="0"/>
              <a:t>0x2098 </a:t>
            </a:r>
            <a:r>
              <a:rPr lang="ko-KR" altLang="en-US" sz="1200" dirty="0"/>
              <a:t>주소를 보면</a:t>
            </a:r>
            <a:r>
              <a:rPr lang="en-US" altLang="ko-KR" sz="1200" dirty="0"/>
              <a:t>, 0x2098      </a:t>
            </a:r>
            <a:r>
              <a:rPr lang="ko-KR" altLang="en-US" sz="1200" dirty="0"/>
              <a:t>주소에</a:t>
            </a:r>
            <a:r>
              <a:rPr lang="en-US" altLang="ko-KR" sz="1200" dirty="0"/>
              <a:t> MOV </a:t>
            </a:r>
            <a:r>
              <a:rPr lang="ko-KR" altLang="en-US" sz="1200" dirty="0"/>
              <a:t>명령어가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이 명령어는 </a:t>
            </a:r>
            <a:r>
              <a:rPr lang="en-US" altLang="ko-KR" sz="1200" dirty="0"/>
              <a:t>R0 </a:t>
            </a:r>
            <a:r>
              <a:rPr lang="ko-KR" altLang="en-US" sz="1200" dirty="0"/>
              <a:t>레지스터에 </a:t>
            </a:r>
            <a:r>
              <a:rPr lang="en-US" altLang="ko-KR" sz="1200" dirty="0"/>
              <a:t>0x3 </a:t>
            </a:r>
            <a:r>
              <a:rPr lang="ko-KR" altLang="en-US" sz="1200" dirty="0"/>
              <a:t>값을 넣는 것인데</a:t>
            </a:r>
            <a:r>
              <a:rPr lang="en-US" altLang="ko-KR" sz="1200" dirty="0"/>
              <a:t>,</a:t>
            </a:r>
          </a:p>
          <a:p>
            <a:r>
              <a:rPr lang="ko-KR" altLang="en-US" sz="1200" u="sng" dirty="0"/>
              <a:t>현재 레지스터를 보니 이미 </a:t>
            </a:r>
            <a:r>
              <a:rPr lang="en-US" altLang="ko-KR" sz="1200" u="sng" dirty="0"/>
              <a:t>0x3</a:t>
            </a:r>
            <a:r>
              <a:rPr lang="ko-KR" altLang="en-US" sz="1200" u="sng" dirty="0"/>
              <a:t>이라는 값이 들어가 있다</a:t>
            </a:r>
            <a:r>
              <a:rPr lang="en-US" altLang="ko-KR" sz="1200" u="sng" dirty="0"/>
              <a:t>.</a:t>
            </a:r>
            <a:r>
              <a:rPr lang="en-US" altLang="ko-KR" sz="1200" dirty="0"/>
              <a:t> </a:t>
            </a:r>
            <a:r>
              <a:rPr lang="ko-KR" altLang="en-US" sz="1200" dirty="0"/>
              <a:t>그렇다면 </a:t>
            </a:r>
            <a:r>
              <a:rPr lang="en-US" altLang="ko-KR" sz="1200" dirty="0"/>
              <a:t>0x2098</a:t>
            </a:r>
            <a:r>
              <a:rPr lang="ko-KR" altLang="en-US" sz="1200" dirty="0"/>
              <a:t>은 </a:t>
            </a:r>
            <a:r>
              <a:rPr lang="en-US" altLang="ko-KR" sz="1200" dirty="0"/>
              <a:t>Execute </a:t>
            </a:r>
            <a:r>
              <a:rPr lang="ko-KR" altLang="en-US" sz="1200" dirty="0"/>
              <a:t>단계라는 결론과 함께 </a:t>
            </a:r>
            <a:r>
              <a:rPr lang="en-US" altLang="ko-KR" sz="1200" dirty="0"/>
              <a:t>0x209C</a:t>
            </a:r>
            <a:r>
              <a:rPr lang="ko-KR" altLang="en-US" sz="1200" dirty="0"/>
              <a:t>는 </a:t>
            </a:r>
            <a:r>
              <a:rPr lang="en-US" altLang="ko-KR" sz="1200" dirty="0"/>
              <a:t>Decode      </a:t>
            </a:r>
            <a:r>
              <a:rPr lang="ko-KR" altLang="en-US" sz="1200" dirty="0"/>
              <a:t>단계라는</a:t>
            </a:r>
            <a:endParaRPr lang="en-US" altLang="ko-KR" sz="1200" dirty="0"/>
          </a:p>
          <a:p>
            <a:r>
              <a:rPr lang="ko-KR" altLang="en-US" sz="1200" dirty="0"/>
              <a:t>이야기가 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그럴까요</a:t>
            </a:r>
            <a:r>
              <a:rPr lang="en-US" altLang="ko-KR" sz="1200" dirty="0"/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아닙니다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왜냐면</a:t>
            </a:r>
            <a:r>
              <a:rPr lang="en-US" altLang="ko-KR" sz="1200" dirty="0"/>
              <a:t>? </a:t>
            </a:r>
            <a:r>
              <a:rPr lang="ko-KR" altLang="en-US" sz="1200" dirty="0"/>
              <a:t>하드웨어 </a:t>
            </a:r>
            <a:r>
              <a:rPr lang="ko-KR" altLang="en-US" sz="1200" dirty="0" err="1"/>
              <a:t>디버거는</a:t>
            </a:r>
            <a:r>
              <a:rPr lang="ko-KR" altLang="en-US" sz="1200" dirty="0"/>
              <a:t> 여러 종류의 </a:t>
            </a:r>
            <a:r>
              <a:rPr lang="ko-KR" altLang="en-US" sz="1200" dirty="0" err="1"/>
              <a:t>디버거가</a:t>
            </a:r>
            <a:r>
              <a:rPr lang="ko-KR" altLang="en-US" sz="1200" dirty="0"/>
              <a:t> 있는데</a:t>
            </a:r>
            <a:r>
              <a:rPr lang="en-US" altLang="ko-KR" sz="1200" dirty="0"/>
              <a:t>, </a:t>
            </a:r>
            <a:r>
              <a:rPr lang="ko-KR" altLang="en-US" sz="1200" u="sng" dirty="0"/>
              <a:t>임베디드 시스템에서 가장 많이 사용하는 하드웨어 </a:t>
            </a:r>
            <a:r>
              <a:rPr lang="ko-KR" altLang="en-US" sz="1200" u="sng" dirty="0" err="1"/>
              <a:t>디버거가</a:t>
            </a:r>
            <a:r>
              <a:rPr lang="ko-KR" altLang="en-US" sz="1200" u="sng" dirty="0"/>
              <a:t> </a:t>
            </a:r>
            <a:r>
              <a:rPr lang="en-US" altLang="ko-KR" sz="1200" u="sng" dirty="0"/>
              <a:t>JTAG </a:t>
            </a:r>
            <a:r>
              <a:rPr lang="ko-KR" altLang="en-US" sz="1200" u="sng" dirty="0"/>
              <a:t>기반 툴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툴들은 </a:t>
            </a:r>
            <a:r>
              <a:rPr lang="en-US" altLang="ko-KR" sz="1200" dirty="0"/>
              <a:t>Real-time</a:t>
            </a:r>
            <a:r>
              <a:rPr lang="ko-KR" altLang="en-US" sz="1200" dirty="0"/>
              <a:t>성이 깨진다는 특징을 가지고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무슨 </a:t>
            </a:r>
            <a:r>
              <a:rPr lang="ko-KR" altLang="en-US" sz="1200" dirty="0" err="1"/>
              <a:t>말인고</a:t>
            </a:r>
            <a:r>
              <a:rPr lang="ko-KR" altLang="en-US" sz="1200" dirty="0"/>
              <a:t> 하니</a:t>
            </a:r>
            <a:r>
              <a:rPr lang="en-US" altLang="ko-KR" sz="1200" dirty="0"/>
              <a:t>.. JTAG </a:t>
            </a:r>
            <a:r>
              <a:rPr lang="ko-KR" altLang="en-US" sz="1200" dirty="0"/>
              <a:t>기반의 툴들을 이용했을 때 실제 파이프라인을</a:t>
            </a:r>
            <a:endParaRPr lang="en-US" altLang="ko-KR" sz="1200" dirty="0"/>
          </a:p>
          <a:p>
            <a:r>
              <a:rPr lang="ko-KR" altLang="en-US" sz="1200" dirty="0"/>
              <a:t>고려해서 디버깅 해주는 것이 아니라 파이프라인을 무시하고 디버깅 합니다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결론은 이론적으론 </a:t>
            </a:r>
            <a:r>
              <a:rPr lang="en-US" altLang="ko-KR" sz="1200" dirty="0">
                <a:solidFill>
                  <a:srgbClr val="FF0000"/>
                </a:solidFill>
              </a:rPr>
              <a:t>0x209C </a:t>
            </a:r>
            <a:r>
              <a:rPr lang="ko-KR" altLang="en-US" sz="1200" dirty="0">
                <a:solidFill>
                  <a:srgbClr val="FF0000"/>
                </a:solidFill>
              </a:rPr>
              <a:t>가 </a:t>
            </a:r>
            <a:r>
              <a:rPr lang="en-US" altLang="ko-KR" sz="1200" dirty="0">
                <a:solidFill>
                  <a:srgbClr val="FF0000"/>
                </a:solidFill>
              </a:rPr>
              <a:t>Decode</a:t>
            </a:r>
            <a:r>
              <a:rPr lang="ko-KR" altLang="en-US" sz="1200" dirty="0">
                <a:solidFill>
                  <a:srgbClr val="FF0000"/>
                </a:solidFill>
              </a:rPr>
              <a:t>가 되어야 하지만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파이프라인이 무시되고 </a:t>
            </a:r>
            <a:r>
              <a:rPr lang="en-US" altLang="ko-KR" sz="1200" dirty="0">
                <a:solidFill>
                  <a:srgbClr val="FF0000"/>
                </a:solidFill>
              </a:rPr>
              <a:t>Fetch-Decode-Execute</a:t>
            </a:r>
            <a:r>
              <a:rPr lang="ko-KR" altLang="en-US" sz="1200" dirty="0">
                <a:solidFill>
                  <a:srgbClr val="FF0000"/>
                </a:solidFill>
              </a:rPr>
              <a:t>가 한꺼번에 실행 됩니다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0x209C</a:t>
            </a:r>
            <a:r>
              <a:rPr lang="ko-KR" altLang="en-US" sz="1200" dirty="0"/>
              <a:t>주소에 멈추어 있을 때 </a:t>
            </a:r>
            <a:r>
              <a:rPr lang="en-US" altLang="ko-KR" sz="1200" dirty="0"/>
              <a:t>0x2098 </a:t>
            </a:r>
            <a:r>
              <a:rPr lang="ko-KR" altLang="en-US" sz="1200" dirty="0"/>
              <a:t>주소에 있는 코드는 </a:t>
            </a:r>
            <a:r>
              <a:rPr lang="en-US" altLang="ko-KR" sz="1200" dirty="0"/>
              <a:t>Execute</a:t>
            </a:r>
            <a:r>
              <a:rPr lang="ko-KR" altLang="en-US" sz="1200" dirty="0"/>
              <a:t>가 끝난 상태이고</a:t>
            </a:r>
            <a:r>
              <a:rPr lang="en-US" altLang="ko-KR" sz="1200" dirty="0"/>
              <a:t>, 0x209C</a:t>
            </a:r>
            <a:r>
              <a:rPr lang="ko-KR" altLang="en-US" sz="1200" dirty="0"/>
              <a:t>는 다시 </a:t>
            </a:r>
            <a:r>
              <a:rPr lang="en-US" altLang="ko-KR" sz="1200" dirty="0"/>
              <a:t>Fetch-Decode-Execute </a:t>
            </a:r>
            <a:r>
              <a:rPr lang="ko-KR" altLang="en-US" sz="1200" dirty="0"/>
              <a:t>단계를 한꺼번에</a:t>
            </a:r>
            <a:endParaRPr lang="en-US" altLang="ko-KR" sz="1200" dirty="0"/>
          </a:p>
          <a:p>
            <a:r>
              <a:rPr lang="en-US" altLang="ko-KR" sz="1200" dirty="0"/>
              <a:t>           </a:t>
            </a:r>
            <a:r>
              <a:rPr lang="ko-KR" altLang="en-US" sz="1200" dirty="0"/>
              <a:t>실행할 준비를 하고 있는 상태 입니다</a:t>
            </a:r>
            <a:r>
              <a:rPr lang="en-US" altLang="ko-KR" sz="12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2FB610-12DA-458C-AF6A-37B122AF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934" y="527448"/>
            <a:ext cx="4962525" cy="1238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B3CE9-D8F2-40E8-BEAA-846BC602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59" y="1970087"/>
            <a:ext cx="4838700" cy="266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751781-8737-4234-9309-B282B4677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303" y="1970087"/>
            <a:ext cx="4298156" cy="3199642"/>
          </a:xfrm>
          <a:prstGeom prst="rect">
            <a:avLst/>
          </a:prstGeom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B96E0673-BF31-453B-A7BC-A548B18A13C1}"/>
              </a:ext>
            </a:extLst>
          </p:cNvPr>
          <p:cNvSpPr/>
          <p:nvPr/>
        </p:nvSpPr>
        <p:spPr>
          <a:xfrm>
            <a:off x="8508889" y="1241407"/>
            <a:ext cx="1574570" cy="524291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5B0ECE-45C7-4047-BEC7-21ED506908D1}"/>
              </a:ext>
            </a:extLst>
          </p:cNvPr>
          <p:cNvSpPr/>
          <p:nvPr/>
        </p:nvSpPr>
        <p:spPr>
          <a:xfrm>
            <a:off x="5907379" y="2730097"/>
            <a:ext cx="135969" cy="147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2A3A6E-011C-4F9A-8072-42EC641F54BC}"/>
              </a:ext>
            </a:extLst>
          </p:cNvPr>
          <p:cNvSpPr/>
          <p:nvPr/>
        </p:nvSpPr>
        <p:spPr>
          <a:xfrm>
            <a:off x="9095662" y="3196459"/>
            <a:ext cx="134076" cy="147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7493E7-39BF-44A0-B264-873A404628C4}"/>
              </a:ext>
            </a:extLst>
          </p:cNvPr>
          <p:cNvSpPr/>
          <p:nvPr/>
        </p:nvSpPr>
        <p:spPr>
          <a:xfrm>
            <a:off x="7198718" y="3900086"/>
            <a:ext cx="135969" cy="147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0E2F9B-9906-4D05-953C-A43F4B172595}"/>
              </a:ext>
            </a:extLst>
          </p:cNvPr>
          <p:cNvSpPr/>
          <p:nvPr/>
        </p:nvSpPr>
        <p:spPr>
          <a:xfrm>
            <a:off x="5859753" y="4411274"/>
            <a:ext cx="135969" cy="147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9263DD4-8974-4FA0-B055-7338E00CC337}"/>
              </a:ext>
            </a:extLst>
          </p:cNvPr>
          <p:cNvSpPr/>
          <p:nvPr/>
        </p:nvSpPr>
        <p:spPr>
          <a:xfrm>
            <a:off x="3068904" y="5363786"/>
            <a:ext cx="135969" cy="147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B2B11B-6099-4C1A-B886-DFE70CBD1344}"/>
              </a:ext>
            </a:extLst>
          </p:cNvPr>
          <p:cNvSpPr/>
          <p:nvPr/>
        </p:nvSpPr>
        <p:spPr>
          <a:xfrm>
            <a:off x="4161701" y="5549136"/>
            <a:ext cx="134076" cy="147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BB6C9CA-55A8-4BB0-8244-A9F03615F786}"/>
              </a:ext>
            </a:extLst>
          </p:cNvPr>
          <p:cNvSpPr/>
          <p:nvPr/>
        </p:nvSpPr>
        <p:spPr>
          <a:xfrm>
            <a:off x="9108479" y="5709843"/>
            <a:ext cx="135969" cy="147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48295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8ED673-91C6-4D85-9E0C-27A1AC1E3D56}"/>
              </a:ext>
            </a:extLst>
          </p:cNvPr>
          <p:cNvSpPr/>
          <p:nvPr/>
        </p:nvSpPr>
        <p:spPr>
          <a:xfrm>
            <a:off x="327600" y="45000"/>
            <a:ext cx="1036404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3. ARM </a:t>
            </a:r>
            <a:r>
              <a:rPr lang="ko-KR" alt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파이프라인 조사</a:t>
            </a:r>
            <a:endParaRPr lang="en-US" altLang="ko-KR" sz="3000" b="0" strike="noStrike" spc="-1" dirty="0">
              <a:solidFill>
                <a:srgbClr val="000000"/>
              </a:solidFill>
              <a:latin typeface="현대하모니 L"/>
              <a:ea typeface="현대하모니 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A495F-237F-4207-9CAF-D4E3AC270ABF}"/>
              </a:ext>
            </a:extLst>
          </p:cNvPr>
          <p:cNvSpPr txBox="1"/>
          <p:nvPr/>
        </p:nvSpPr>
        <p:spPr>
          <a:xfrm>
            <a:off x="474059" y="915741"/>
            <a:ext cx="7607724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ARM11 Core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이제부터는 파이프 라인이 아주 복잡해 지는데</a:t>
            </a:r>
            <a:r>
              <a:rPr lang="en-US" altLang="ko-KR" sz="1200" dirty="0"/>
              <a:t>, </a:t>
            </a:r>
            <a:r>
              <a:rPr lang="ko-KR" altLang="en-US" sz="1200" dirty="0"/>
              <a:t>파이프라인은 </a:t>
            </a:r>
            <a:endParaRPr lang="en-US" altLang="ko-KR" sz="1200" dirty="0"/>
          </a:p>
          <a:p>
            <a:r>
              <a:rPr lang="en-US" altLang="ko-KR" sz="1200" dirty="0"/>
              <a:t>Fetch stage 2</a:t>
            </a:r>
            <a:r>
              <a:rPr lang="ko-KR" altLang="en-US" sz="1200" dirty="0"/>
              <a:t>단</a:t>
            </a:r>
            <a:r>
              <a:rPr lang="en-US" altLang="ko-KR" sz="1200" dirty="0"/>
              <a:t>, Decode Stage, Issue Stage, Execute Stage 4</a:t>
            </a:r>
            <a:r>
              <a:rPr lang="ko-KR" altLang="en-US" sz="1200" dirty="0"/>
              <a:t>단으로 총 </a:t>
            </a:r>
            <a:r>
              <a:rPr lang="en-US" altLang="ko-KR" sz="1200" dirty="0"/>
              <a:t>8</a:t>
            </a:r>
            <a:r>
              <a:rPr lang="ko-KR" altLang="en-US" sz="1200" dirty="0"/>
              <a:t>단계로 구성되어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Execute </a:t>
            </a:r>
            <a:r>
              <a:rPr lang="ko-KR" altLang="en-US" sz="1200" dirty="0"/>
              <a:t>단계는 </a:t>
            </a:r>
            <a:r>
              <a:rPr lang="en-US" altLang="ko-KR" sz="1200" dirty="0"/>
              <a:t>4</a:t>
            </a:r>
            <a:r>
              <a:rPr lang="ko-KR" altLang="en-US" sz="1200" dirty="0"/>
              <a:t>단계로 되어 있는데</a:t>
            </a:r>
            <a:r>
              <a:rPr lang="en-US" altLang="ko-KR" sz="1200" dirty="0"/>
              <a:t>, </a:t>
            </a:r>
            <a:r>
              <a:rPr lang="ko-KR" altLang="en-US" sz="1200" u="sng" dirty="0"/>
              <a:t>각 명령어 처리 </a:t>
            </a:r>
            <a:r>
              <a:rPr lang="en-US" altLang="ko-KR" sz="1200" u="sng" dirty="0"/>
              <a:t>unit </a:t>
            </a:r>
            <a:r>
              <a:rPr lang="ko-KR" altLang="en-US" sz="1200" u="sng" dirty="0"/>
              <a:t>이 분리 되어 있습니다</a:t>
            </a:r>
            <a:r>
              <a:rPr lang="en-US" altLang="ko-KR" sz="1200" u="sng" dirty="0"/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산술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논리 연산 처리 </a:t>
            </a:r>
            <a:r>
              <a:rPr lang="en-US" altLang="ko-KR" sz="1200" dirty="0">
                <a:solidFill>
                  <a:srgbClr val="FF0000"/>
                </a:solidFill>
              </a:rPr>
              <a:t>ALU pipeline </a:t>
            </a:r>
            <a:r>
              <a:rPr lang="ko-KR" altLang="en-US" sz="1200" dirty="0"/>
              <a:t>단계에서 처리하며</a:t>
            </a:r>
            <a:r>
              <a:rPr lang="en-US" altLang="ko-KR" sz="1200" dirty="0"/>
              <a:t>, </a:t>
            </a:r>
            <a:r>
              <a:rPr lang="en-US" altLang="ko-KR" sz="1200" dirty="0">
                <a:solidFill>
                  <a:srgbClr val="FF0000"/>
                </a:solidFill>
              </a:rPr>
              <a:t>SH-ALU-SAT </a:t>
            </a:r>
            <a:r>
              <a:rPr lang="ko-KR" altLang="en-US" sz="1200" dirty="0">
                <a:solidFill>
                  <a:srgbClr val="FF0000"/>
                </a:solidFill>
              </a:rPr>
              <a:t>단계에서 </a:t>
            </a:r>
            <a:r>
              <a:rPr lang="ko-KR" altLang="en-US" sz="1200" dirty="0"/>
              <a:t>담당합니다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곱셈 연산 처리는 </a:t>
            </a:r>
            <a:r>
              <a:rPr lang="en-US" altLang="ko-KR" sz="1200" dirty="0">
                <a:solidFill>
                  <a:srgbClr val="0070C0"/>
                </a:solidFill>
              </a:rPr>
              <a:t>MAC pipeline </a:t>
            </a:r>
            <a:r>
              <a:rPr lang="ko-KR" altLang="en-US" sz="1200" dirty="0"/>
              <a:t>단계 이며</a:t>
            </a:r>
            <a:r>
              <a:rPr lang="en-US" altLang="ko-KR" sz="1200" dirty="0"/>
              <a:t>, </a:t>
            </a:r>
            <a:r>
              <a:rPr lang="en-US" altLang="ko-KR" sz="1200" dirty="0">
                <a:solidFill>
                  <a:srgbClr val="0070C0"/>
                </a:solidFill>
              </a:rPr>
              <a:t>MAC1-MAC2-MAC3 </a:t>
            </a:r>
            <a:r>
              <a:rPr lang="ko-KR" altLang="en-US" sz="1200" dirty="0">
                <a:solidFill>
                  <a:srgbClr val="0070C0"/>
                </a:solidFill>
              </a:rPr>
              <a:t>단계에서 담당 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Load </a:t>
            </a:r>
            <a:r>
              <a:rPr lang="ko-KR" altLang="en-US" sz="1200" dirty="0">
                <a:solidFill>
                  <a:srgbClr val="00B050"/>
                </a:solidFill>
              </a:rPr>
              <a:t>명령과 </a:t>
            </a:r>
            <a:r>
              <a:rPr lang="en-US" altLang="ko-KR" sz="1200" dirty="0">
                <a:solidFill>
                  <a:srgbClr val="00B050"/>
                </a:solidFill>
              </a:rPr>
              <a:t>Store </a:t>
            </a:r>
            <a:r>
              <a:rPr lang="ko-KR" altLang="en-US" sz="1200" dirty="0">
                <a:solidFill>
                  <a:srgbClr val="00B050"/>
                </a:solidFill>
              </a:rPr>
              <a:t>명령 처리</a:t>
            </a:r>
            <a:r>
              <a:rPr lang="ko-KR" altLang="en-US" sz="1200" dirty="0"/>
              <a:t> 전용은 </a:t>
            </a:r>
            <a:r>
              <a:rPr lang="en-US" altLang="ko-KR" sz="1200" dirty="0"/>
              <a:t>Load/Store pipeline </a:t>
            </a:r>
            <a:r>
              <a:rPr lang="ko-KR" altLang="en-US" sz="1200" dirty="0"/>
              <a:t>단계에서 처리하며</a:t>
            </a:r>
            <a:r>
              <a:rPr lang="en-US" altLang="ko-KR" sz="1200" dirty="0"/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ADD-DC1-DC2</a:t>
            </a:r>
            <a:r>
              <a:rPr lang="ko-KR" altLang="en-US" sz="1200" dirty="0">
                <a:solidFill>
                  <a:srgbClr val="00B050"/>
                </a:solidFill>
              </a:rPr>
              <a:t>에서 담당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ARM11</a:t>
            </a:r>
            <a:r>
              <a:rPr lang="ko-KR" altLang="en-US" sz="1200" dirty="0"/>
              <a:t>은 </a:t>
            </a:r>
            <a:r>
              <a:rPr lang="en-US" altLang="ko-KR" sz="1200" dirty="0"/>
              <a:t>pipeline </a:t>
            </a:r>
            <a:r>
              <a:rPr lang="ko-KR" altLang="en-US" sz="1200" dirty="0"/>
              <a:t>효율을 높이기 위한 </a:t>
            </a:r>
            <a:r>
              <a:rPr lang="en-US" altLang="ko-KR" sz="1200" dirty="0"/>
              <a:t>Program Flow</a:t>
            </a:r>
            <a:r>
              <a:rPr lang="ko-KR" altLang="en-US" sz="1200" dirty="0"/>
              <a:t> </a:t>
            </a:r>
            <a:r>
              <a:rPr lang="en-US" altLang="ko-KR" sz="1200" dirty="0"/>
              <a:t>Prediction</a:t>
            </a:r>
            <a:r>
              <a:rPr lang="ko-KR" altLang="en-US" sz="1200" dirty="0"/>
              <a:t> 기능이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명령의 흐름을 예측하여 </a:t>
            </a:r>
            <a:r>
              <a:rPr lang="en-US" altLang="ko-KR" sz="1200" dirty="0"/>
              <a:t>pipeline</a:t>
            </a:r>
            <a:r>
              <a:rPr lang="ko-KR" altLang="en-US" sz="1200" dirty="0"/>
              <a:t>의 </a:t>
            </a:r>
            <a:r>
              <a:rPr lang="en-US" altLang="ko-KR" sz="1200" dirty="0"/>
              <a:t>stall </a:t>
            </a:r>
            <a:r>
              <a:rPr lang="ko-KR" altLang="en-US" sz="1200" dirty="0"/>
              <a:t>현상을 줄여 효율성을 높여 주는 역할 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NanumGothic"/>
              </a:rPr>
              <a:t> Dynamic branch prediction, Static branch prediction, Branch folding, Return stack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anumGothic"/>
              </a:rPr>
              <a:t>들이 그 역할들을 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anumGothic"/>
              </a:rPr>
              <a:t>.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4D7E9F-4B99-4859-A808-66682B65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52" y="1850623"/>
            <a:ext cx="5991508" cy="32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6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CE05396-BBB4-4877-8940-17A0399C0249}"/>
              </a:ext>
            </a:extLst>
          </p:cNvPr>
          <p:cNvSpPr/>
          <p:nvPr/>
        </p:nvSpPr>
        <p:spPr>
          <a:xfrm>
            <a:off x="327600" y="45000"/>
            <a:ext cx="1036404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4</a:t>
            </a: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. </a:t>
            </a:r>
            <a:r>
              <a:rPr lang="ko-KR" alt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프로젝트 제안서</a:t>
            </a:r>
            <a:endParaRPr lang="en-US" altLang="ko-KR" sz="3000" b="0" strike="noStrike" spc="-1" dirty="0">
              <a:solidFill>
                <a:srgbClr val="000000"/>
              </a:solidFill>
              <a:latin typeface="현대하모니 L"/>
              <a:ea typeface="현대하모니 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1D9D1-8D64-4FAB-8999-B520B77EB7F1}"/>
              </a:ext>
            </a:extLst>
          </p:cNvPr>
          <p:cNvSpPr txBox="1"/>
          <p:nvPr/>
        </p:nvSpPr>
        <p:spPr>
          <a:xfrm>
            <a:off x="474059" y="915741"/>
            <a:ext cx="7657866" cy="627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주제 </a:t>
            </a:r>
            <a:r>
              <a:rPr lang="en-US" altLang="ko-KR" sz="1500" dirty="0"/>
              <a:t>: BLDC </a:t>
            </a:r>
            <a:r>
              <a:rPr lang="ko-KR" altLang="en-US" sz="1500" dirty="0"/>
              <a:t>모터 제어기 제작</a:t>
            </a:r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모터는 </a:t>
            </a:r>
            <a:r>
              <a:rPr lang="en-US" altLang="ko-KR" sz="1200" dirty="0"/>
              <a:t>12 or 24 V BLDC</a:t>
            </a:r>
            <a:r>
              <a:rPr lang="ko-KR" altLang="en-US" sz="1200" dirty="0"/>
              <a:t> 모터</a:t>
            </a:r>
            <a:r>
              <a:rPr lang="en-US" altLang="ko-KR" sz="1200" dirty="0"/>
              <a:t>(Hall Sensor Type), Core</a:t>
            </a:r>
            <a:r>
              <a:rPr lang="ko-KR" altLang="en-US" sz="1200" dirty="0"/>
              <a:t>는 </a:t>
            </a:r>
            <a:r>
              <a:rPr lang="en-US" altLang="ko-KR" sz="1200" dirty="0"/>
              <a:t>Atmega128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기능 구현 </a:t>
            </a:r>
            <a:r>
              <a:rPr lang="en-US" altLang="ko-KR" sz="1200" dirty="0"/>
              <a:t>: </a:t>
            </a:r>
          </a:p>
          <a:p>
            <a:r>
              <a:rPr lang="en-US" altLang="ko-KR" sz="1200" dirty="0"/>
              <a:t>                   1. </a:t>
            </a:r>
            <a:r>
              <a:rPr lang="ko-KR" altLang="en-US" sz="1200" dirty="0"/>
              <a:t>모터에 맞는 주파수로 모터 제어 하여 부드럽게 제어</a:t>
            </a:r>
            <a:endParaRPr lang="en-US" altLang="ko-KR" sz="1200" dirty="0"/>
          </a:p>
          <a:p>
            <a:r>
              <a:rPr lang="en-US" altLang="ko-KR" sz="1200" dirty="0"/>
              <a:t>                   2. </a:t>
            </a:r>
            <a:r>
              <a:rPr lang="ko-KR" altLang="en-US" sz="1200" dirty="0" err="1"/>
              <a:t>듀티비를</a:t>
            </a:r>
            <a:r>
              <a:rPr lang="ko-KR" altLang="en-US" sz="1200" dirty="0"/>
              <a:t> 이용한 모터 속도 제어</a:t>
            </a:r>
            <a:endParaRPr lang="en-US" altLang="ko-KR" sz="1200" dirty="0"/>
          </a:p>
          <a:p>
            <a:r>
              <a:rPr lang="en-US" altLang="ko-KR" sz="1200" dirty="0"/>
              <a:t>                   3. ADC</a:t>
            </a:r>
            <a:r>
              <a:rPr lang="ko-KR" altLang="en-US" sz="1200" dirty="0"/>
              <a:t>를 통한 사용 전류 측정 및 연결 상태 확인</a:t>
            </a:r>
            <a:endParaRPr lang="en-US" altLang="ko-KR" sz="1200" dirty="0"/>
          </a:p>
          <a:p>
            <a:r>
              <a:rPr lang="en-US" altLang="ko-KR" sz="1200" dirty="0"/>
              <a:t>                   4. </a:t>
            </a:r>
            <a:r>
              <a:rPr lang="ko-KR" altLang="en-US" sz="1200" dirty="0"/>
              <a:t>역방향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정방향</a:t>
            </a:r>
            <a:r>
              <a:rPr lang="ko-KR" altLang="en-US" sz="1200" dirty="0"/>
              <a:t> 모터 회전</a:t>
            </a:r>
            <a:endParaRPr lang="en-US" altLang="ko-KR" sz="1200" dirty="0"/>
          </a:p>
          <a:p>
            <a:r>
              <a:rPr lang="en-US" altLang="ko-KR" sz="1200" dirty="0"/>
              <a:t>                   5. </a:t>
            </a:r>
            <a:r>
              <a:rPr lang="ko-KR" altLang="en-US" sz="1200" dirty="0"/>
              <a:t>모터 방향 전환 시 부드럽게</a:t>
            </a:r>
            <a:endParaRPr lang="en-US" altLang="ko-KR" sz="1200" dirty="0"/>
          </a:p>
          <a:p>
            <a:r>
              <a:rPr lang="en-US" altLang="ko-KR" sz="1200" dirty="0"/>
              <a:t>                   6. </a:t>
            </a:r>
            <a:r>
              <a:rPr lang="ko-KR" altLang="en-US" sz="1200" dirty="0"/>
              <a:t>동작 방향</a:t>
            </a:r>
            <a:r>
              <a:rPr lang="en-US" altLang="ko-KR" sz="1200" dirty="0"/>
              <a:t>, </a:t>
            </a:r>
            <a:r>
              <a:rPr lang="ko-KR" altLang="en-US" sz="1200" dirty="0"/>
              <a:t>사용 전류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듀티</a:t>
            </a:r>
            <a:r>
              <a:rPr lang="ko-KR" altLang="en-US" sz="1200" dirty="0"/>
              <a:t> 비</a:t>
            </a:r>
            <a:r>
              <a:rPr lang="en-US" altLang="ko-KR" sz="1200" dirty="0"/>
              <a:t>, RPM </a:t>
            </a:r>
            <a:r>
              <a:rPr lang="ko-KR" altLang="en-US" sz="1200" dirty="0"/>
              <a:t>등의 정보를 </a:t>
            </a:r>
            <a:r>
              <a:rPr lang="en-US" altLang="ko-KR" sz="1200" dirty="0"/>
              <a:t>LCD</a:t>
            </a:r>
            <a:r>
              <a:rPr lang="ko-KR" altLang="en-US" sz="1200" dirty="0"/>
              <a:t>에 모니터링</a:t>
            </a:r>
            <a:r>
              <a:rPr lang="en-US" altLang="ko-KR" sz="1200" dirty="0"/>
              <a:t>(</a:t>
            </a:r>
            <a:r>
              <a:rPr lang="ko-KR" altLang="en-US" sz="1200" dirty="0"/>
              <a:t>캐릭터 </a:t>
            </a:r>
            <a:r>
              <a:rPr lang="en-US" altLang="ko-KR" sz="1200" dirty="0"/>
              <a:t>LCD)</a:t>
            </a:r>
          </a:p>
          <a:p>
            <a:r>
              <a:rPr lang="en-US" altLang="ko-KR" sz="1200" dirty="0"/>
              <a:t>                   7. PI </a:t>
            </a:r>
            <a:r>
              <a:rPr lang="ko-KR" altLang="en-US" sz="1200" dirty="0"/>
              <a:t>제어</a:t>
            </a:r>
            <a:r>
              <a:rPr lang="en-US" altLang="ko-KR" sz="1200" dirty="0"/>
              <a:t> </a:t>
            </a:r>
            <a:r>
              <a:rPr lang="ko-KR" altLang="en-US" sz="1200" dirty="0"/>
              <a:t>방법을 사용해 </a:t>
            </a:r>
            <a:r>
              <a:rPr lang="en-US" altLang="ko-KR" sz="1200" dirty="0"/>
              <a:t> </a:t>
            </a:r>
            <a:r>
              <a:rPr lang="ko-KR" altLang="en-US" sz="1200" dirty="0"/>
              <a:t>외부 환경 변화시에도</a:t>
            </a:r>
            <a:r>
              <a:rPr lang="en-US" altLang="ko-KR" sz="1200" dirty="0"/>
              <a:t> </a:t>
            </a:r>
            <a:r>
              <a:rPr lang="ko-KR" altLang="en-US" sz="1200" dirty="0"/>
              <a:t>목표 </a:t>
            </a:r>
            <a:r>
              <a:rPr lang="en-US" altLang="ko-KR" sz="1200" dirty="0"/>
              <a:t>RPM</a:t>
            </a:r>
            <a:r>
              <a:rPr lang="ko-KR" altLang="en-US" sz="1200" dirty="0"/>
              <a:t>을 설정하면 모터가 알아서 찾도록 설계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제작 절차 </a:t>
            </a:r>
            <a:r>
              <a:rPr lang="en-US" altLang="ko-KR" sz="1200" dirty="0"/>
              <a:t>: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예상 일정 </a:t>
            </a:r>
            <a:r>
              <a:rPr lang="en-US" altLang="ko-KR" sz="1200" dirty="0"/>
              <a:t>: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             </a:t>
            </a:r>
          </a:p>
          <a:p>
            <a:r>
              <a:rPr lang="en-US" altLang="ko-KR" sz="1200" dirty="0"/>
              <a:t> 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4C429B78-D678-4ADC-BF65-C7C742C3A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45857"/>
              </p:ext>
            </p:extLst>
          </p:nvPr>
        </p:nvGraphicFramePr>
        <p:xfrm>
          <a:off x="1781968" y="1756764"/>
          <a:ext cx="7127875" cy="475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A4D44C1D-D046-4448-82F3-5AEB0DBDA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02500"/>
              </p:ext>
            </p:extLst>
          </p:nvPr>
        </p:nvGraphicFramePr>
        <p:xfrm>
          <a:off x="1781968" y="4789384"/>
          <a:ext cx="8149968" cy="2490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5552">
                  <a:extLst>
                    <a:ext uri="{9D8B030D-6E8A-4147-A177-3AD203B41FA5}">
                      <a16:colId xmlns:a16="http://schemas.microsoft.com/office/drawing/2014/main" val="2104380998"/>
                    </a:ext>
                  </a:extLst>
                </a:gridCol>
                <a:gridCol w="905552">
                  <a:extLst>
                    <a:ext uri="{9D8B030D-6E8A-4147-A177-3AD203B41FA5}">
                      <a16:colId xmlns:a16="http://schemas.microsoft.com/office/drawing/2014/main" val="2996182629"/>
                    </a:ext>
                  </a:extLst>
                </a:gridCol>
                <a:gridCol w="905552">
                  <a:extLst>
                    <a:ext uri="{9D8B030D-6E8A-4147-A177-3AD203B41FA5}">
                      <a16:colId xmlns:a16="http://schemas.microsoft.com/office/drawing/2014/main" val="2050530775"/>
                    </a:ext>
                  </a:extLst>
                </a:gridCol>
                <a:gridCol w="905552">
                  <a:extLst>
                    <a:ext uri="{9D8B030D-6E8A-4147-A177-3AD203B41FA5}">
                      <a16:colId xmlns:a16="http://schemas.microsoft.com/office/drawing/2014/main" val="2989002635"/>
                    </a:ext>
                  </a:extLst>
                </a:gridCol>
                <a:gridCol w="905552">
                  <a:extLst>
                    <a:ext uri="{9D8B030D-6E8A-4147-A177-3AD203B41FA5}">
                      <a16:colId xmlns:a16="http://schemas.microsoft.com/office/drawing/2014/main" val="3288043391"/>
                    </a:ext>
                  </a:extLst>
                </a:gridCol>
                <a:gridCol w="905552">
                  <a:extLst>
                    <a:ext uri="{9D8B030D-6E8A-4147-A177-3AD203B41FA5}">
                      <a16:colId xmlns:a16="http://schemas.microsoft.com/office/drawing/2014/main" val="3471758819"/>
                    </a:ext>
                  </a:extLst>
                </a:gridCol>
                <a:gridCol w="905552">
                  <a:extLst>
                    <a:ext uri="{9D8B030D-6E8A-4147-A177-3AD203B41FA5}">
                      <a16:colId xmlns:a16="http://schemas.microsoft.com/office/drawing/2014/main" val="3416465541"/>
                    </a:ext>
                  </a:extLst>
                </a:gridCol>
                <a:gridCol w="905552">
                  <a:extLst>
                    <a:ext uri="{9D8B030D-6E8A-4147-A177-3AD203B41FA5}">
                      <a16:colId xmlns:a16="http://schemas.microsoft.com/office/drawing/2014/main" val="2573772124"/>
                    </a:ext>
                  </a:extLst>
                </a:gridCol>
                <a:gridCol w="905552">
                  <a:extLst>
                    <a:ext uri="{9D8B030D-6E8A-4147-A177-3AD203B41FA5}">
                      <a16:colId xmlns:a16="http://schemas.microsoft.com/office/drawing/2014/main" val="1646391573"/>
                    </a:ext>
                  </a:extLst>
                </a:gridCol>
              </a:tblGrid>
              <a:tr h="333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단 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59284"/>
                  </a:ext>
                </a:extLst>
              </a:tr>
              <a:tr h="333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자료 조사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및 부품구매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300693"/>
                  </a:ext>
                </a:extLst>
              </a:tr>
              <a:tr h="333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 기능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63527"/>
                  </a:ext>
                </a:extLst>
              </a:tr>
              <a:tr h="333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회로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91449"/>
                  </a:ext>
                </a:extLst>
              </a:tr>
              <a:tr h="333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아트웍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475149"/>
                  </a:ext>
                </a:extLst>
              </a:tr>
              <a:tr h="333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회로 납땜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704077"/>
                  </a:ext>
                </a:extLst>
              </a:tr>
              <a:tr h="333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펌웨어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65454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95DAA16F-1595-436C-9160-87979EBB5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438" y="1010603"/>
            <a:ext cx="2236860" cy="198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2D093EC-33A6-4C4A-B715-52634EAB0771}"/>
              </a:ext>
            </a:extLst>
          </p:cNvPr>
          <p:cNvSpPr/>
          <p:nvPr/>
        </p:nvSpPr>
        <p:spPr>
          <a:xfrm>
            <a:off x="327600" y="45000"/>
            <a:ext cx="1036404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현대하모니 L"/>
                <a:ea typeface="현대하모니 L"/>
              </a:rPr>
              <a:t>Q. </a:t>
            </a:r>
            <a:r>
              <a:rPr lang="ko-KR" altLang="en-US" sz="3000" spc="-1" dirty="0">
                <a:solidFill>
                  <a:srgbClr val="000000"/>
                </a:solidFill>
                <a:latin typeface="현대하모니 L"/>
                <a:ea typeface="현대하모니 L"/>
              </a:rPr>
              <a:t>질문</a:t>
            </a:r>
            <a:endParaRPr lang="en-US" altLang="ko-KR" sz="3000" b="0" strike="noStrike" spc="-1" dirty="0">
              <a:solidFill>
                <a:srgbClr val="000000"/>
              </a:solidFill>
              <a:latin typeface="현대하모니 L"/>
              <a:ea typeface="현대하모니 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097DC-F0FE-480C-8560-51060A6F1DF8}"/>
              </a:ext>
            </a:extLst>
          </p:cNvPr>
          <p:cNvSpPr txBox="1"/>
          <p:nvPr/>
        </p:nvSpPr>
        <p:spPr>
          <a:xfrm>
            <a:off x="474059" y="915741"/>
            <a:ext cx="64828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파이프라인 </a:t>
            </a:r>
            <a:r>
              <a:rPr lang="en-US" altLang="ko-KR" sz="1200" dirty="0"/>
              <a:t>5</a:t>
            </a:r>
            <a:r>
              <a:rPr lang="ko-KR" altLang="en-US" sz="1200" dirty="0"/>
              <a:t>단계 이상부터는 자료도 잘 없고</a:t>
            </a:r>
            <a:r>
              <a:rPr lang="en-US" altLang="ko-KR" sz="1200" dirty="0"/>
              <a:t>, </a:t>
            </a:r>
            <a:r>
              <a:rPr lang="ko-KR" altLang="en-US" sz="1200" dirty="0"/>
              <a:t>이해하기가 어려운 부분이 있는 것 같습니다</a:t>
            </a:r>
            <a:r>
              <a:rPr lang="en-US" altLang="ko-KR" sz="1200" dirty="0"/>
              <a:t>..</a:t>
            </a:r>
          </a:p>
          <a:p>
            <a:r>
              <a:rPr lang="ko-KR" altLang="en-US" sz="1200" dirty="0"/>
              <a:t>  파이프라인 </a:t>
            </a:r>
            <a:r>
              <a:rPr lang="en-US" altLang="ko-KR" sz="1200" dirty="0"/>
              <a:t>9</a:t>
            </a:r>
            <a:r>
              <a:rPr lang="ko-KR" altLang="en-US" sz="1200" dirty="0"/>
              <a:t>단계 혹은 </a:t>
            </a:r>
            <a:r>
              <a:rPr lang="en-US" altLang="ko-KR" sz="1200" dirty="0"/>
              <a:t>5</a:t>
            </a:r>
            <a:r>
              <a:rPr lang="ko-KR" altLang="en-US" sz="1200" dirty="0"/>
              <a:t>단계 이상은 수업시간에 설명 해 주시면 감사드리겠습니다</a:t>
            </a:r>
            <a:r>
              <a:rPr lang="en-US" altLang="ko-KR" sz="1200" dirty="0"/>
              <a:t>!!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             </a:t>
            </a:r>
          </a:p>
          <a:p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639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21000" y="849240"/>
            <a:ext cx="8883000" cy="560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1)</a:t>
            </a:r>
            <a:r>
              <a:rPr lang="en-US" sz="20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 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USB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통신을 정상적으로 동작하기 위한 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dfu-util 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설치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- </a:t>
            </a:r>
            <a:r>
              <a:rPr lang="ko-KR" sz="2000" b="0" u="sng" strike="noStrike" spc="-1">
                <a:solidFill>
                  <a:srgbClr val="000000"/>
                </a:solidFill>
                <a:uFillTx/>
                <a:latin typeface="현대하모니 L"/>
                <a:ea typeface="현대하모니 L"/>
              </a:rPr>
              <a:t>자동으로 설치하는 부분에 버그가 있어서 문제가 발생 할 수 있기에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   </a:t>
            </a:r>
            <a:r>
              <a:rPr lang="ko-KR" sz="2000" b="0" u="sng" strike="noStrike" spc="-1">
                <a:solidFill>
                  <a:srgbClr val="000000"/>
                </a:solidFill>
                <a:uFillTx/>
                <a:latin typeface="현대하모니 L"/>
                <a:ea typeface="현대하모니 L"/>
              </a:rPr>
              <a:t>수동 설치를 진행</a:t>
            </a: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해야 한다</a:t>
            </a: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- </a:t>
            </a: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먼저 이를 수행하기 위해 반드시 필요한 라이브러리가 있으며</a:t>
            </a: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,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   </a:t>
            </a:r>
            <a:r>
              <a:rPr lang="ko-KR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명령어는 아래와 같다</a:t>
            </a: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  </a:t>
            </a:r>
            <a:r>
              <a:rPr lang="en-US" sz="2000" b="1" strike="noStrike" spc="-1">
                <a:solidFill>
                  <a:srgbClr val="C9211E"/>
                </a:solidFill>
                <a:latin typeface="현대하모니 L"/>
                <a:ea typeface="현대하모니 L"/>
              </a:rPr>
              <a:t>Sudo apt-get update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C9211E"/>
                </a:solidFill>
                <a:latin typeface="현대하모니 L"/>
                <a:ea typeface="현대하모니 L"/>
              </a:rPr>
              <a:t>  Sudo apt-get install libsub-1.0-0-dev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2)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소프 포지로 가서 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dfu-util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을 다운로드 받는다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C9211E"/>
                </a:solidFill>
                <a:latin typeface="현대하모니 L"/>
                <a:ea typeface="현대하모니 L"/>
                <a:hlinkClick r:id="rId2"/>
              </a:rPr>
              <a:t>https://sourceforge.net/projects/dfu-util/files/latest/download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</a:t>
            </a:r>
            <a:r>
              <a:rPr lang="ko-KR" sz="1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적당한 위치로 이동시킨다</a:t>
            </a:r>
            <a:r>
              <a:rPr lang="en-US" sz="1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2. </a:t>
            </a:r>
            <a:r>
              <a:rPr lang="ko-KR" sz="1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압축을 해제한다</a:t>
            </a:r>
            <a:r>
              <a:rPr lang="en-US" sz="1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C9211E"/>
                </a:solidFill>
                <a:latin typeface="현대하모니 L"/>
                <a:ea typeface="현대하모니 L"/>
              </a:rPr>
              <a:t>→ tar zxvf dfu-util-0.10.tar.gz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58" name="그림 157"/>
          <p:cNvPicPr/>
          <p:nvPr/>
        </p:nvPicPr>
        <p:blipFill>
          <a:blip r:embed="rId3"/>
          <a:stretch/>
        </p:blipFill>
        <p:spPr>
          <a:xfrm>
            <a:off x="7283160" y="3069360"/>
            <a:ext cx="3300840" cy="175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21000" y="849240"/>
            <a:ext cx="8883000" cy="37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Dfu-util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설치를 시작한다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cd dfu-util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→ dfu-util </a:t>
            </a:r>
            <a:r>
              <a:rPr lang="ko-KR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압축 해제 한 곳으로 이동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2. ./configure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→ </a:t>
            </a:r>
            <a:r>
              <a:rPr lang="ko-KR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실행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3. make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→ </a:t>
            </a:r>
            <a:r>
              <a:rPr lang="ko-KR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에러 발생시 </a:t>
            </a: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sudo </a:t>
            </a:r>
            <a:r>
              <a:rPr lang="ko-KR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등의 명령어가 추가 되어야 할 수 있음</a:t>
            </a: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4. make install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→ </a:t>
            </a:r>
            <a:r>
              <a:rPr lang="ko-KR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위와 마찬가지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621000" y="849240"/>
            <a:ext cx="90270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프로그램을 연다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Tool → Board → Board Manager </a:t>
            </a:r>
            <a:r>
              <a:rPr lang="ko-KR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를 연다</a:t>
            </a: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2. uno</a:t>
            </a:r>
            <a:r>
              <a:rPr lang="ko-KR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를 검색하고 </a:t>
            </a: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Installed </a:t>
            </a:r>
            <a:r>
              <a:rPr lang="ko-KR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가 보이지 않는다면 </a:t>
            </a: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Install</a:t>
            </a:r>
            <a:r>
              <a:rPr lang="ko-KR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을 클릭하여     설치 한다</a:t>
            </a:r>
            <a:r>
              <a:rPr lang="en-US" sz="24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63" name="그림 162"/>
          <p:cNvPicPr/>
          <p:nvPr/>
        </p:nvPicPr>
        <p:blipFill>
          <a:blip r:embed="rId2"/>
          <a:stretch/>
        </p:blipFill>
        <p:spPr>
          <a:xfrm>
            <a:off x="1296000" y="3024000"/>
            <a:ext cx="8640000" cy="360036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1296000" y="3672000"/>
            <a:ext cx="2520000" cy="7200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621000" y="84924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구동 테스트를 하기 위해 아래 코드를 넣는다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67" name="그림 166"/>
          <p:cNvPicPr/>
          <p:nvPr/>
        </p:nvPicPr>
        <p:blipFill>
          <a:blip r:embed="rId2"/>
          <a:stretch/>
        </p:blipFill>
        <p:spPr>
          <a:xfrm>
            <a:off x="595800" y="1434960"/>
            <a:ext cx="4444200" cy="5261040"/>
          </a:xfrm>
          <a:prstGeom prst="rect">
            <a:avLst/>
          </a:prstGeom>
          <a:ln>
            <a:noFill/>
          </a:ln>
        </p:spPr>
      </p:pic>
      <p:pic>
        <p:nvPicPr>
          <p:cNvPr id="168" name="그림 167"/>
          <p:cNvPicPr/>
          <p:nvPr/>
        </p:nvPicPr>
        <p:blipFill>
          <a:blip r:embed="rId3"/>
          <a:stretch/>
        </p:blipFill>
        <p:spPr>
          <a:xfrm>
            <a:off x="5082120" y="2098080"/>
            <a:ext cx="5069880" cy="186192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792000" y="1872000"/>
            <a:ext cx="360000" cy="2880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0" name="그림 169"/>
          <p:cNvPicPr/>
          <p:nvPr/>
        </p:nvPicPr>
        <p:blipFill>
          <a:blip r:embed="rId4"/>
          <a:stretch/>
        </p:blipFill>
        <p:spPr>
          <a:xfrm>
            <a:off x="5411880" y="5421600"/>
            <a:ext cx="4380120" cy="1274400"/>
          </a:xfrm>
          <a:prstGeom prst="rect">
            <a:avLst/>
          </a:prstGeom>
          <a:ln>
            <a:noFill/>
          </a:ln>
        </p:spPr>
      </p:pic>
      <p:sp>
        <p:nvSpPr>
          <p:cNvPr id="171" name="TextShape 4"/>
          <p:cNvSpPr txBox="1"/>
          <p:nvPr/>
        </p:nvSpPr>
        <p:spPr>
          <a:xfrm>
            <a:off x="5616000" y="1584000"/>
            <a:ext cx="601200" cy="421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ko-KR" sz="1800" b="0" strike="noStrike" spc="-1">
                <a:latin typeface="Arial"/>
              </a:rPr>
              <a:t>코드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2" name="TextShape 5"/>
          <p:cNvSpPr txBox="1"/>
          <p:nvPr/>
        </p:nvSpPr>
        <p:spPr>
          <a:xfrm>
            <a:off x="5233320" y="4258800"/>
            <a:ext cx="4146120" cy="108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ko-KR" sz="1800" b="0" strike="noStrike" spc="-1">
                <a:latin typeface="Arial"/>
              </a:rPr>
              <a:t>코드 입력 후 업로드 버튼</a:t>
            </a:r>
            <a:endParaRPr lang="en-US" sz="1800" b="0" strike="noStrike" spc="-1">
              <a:latin typeface="Arial"/>
            </a:endParaRPr>
          </a:p>
          <a:p>
            <a:r>
              <a:rPr lang="ko-KR" sz="1800" b="0" strike="noStrike" spc="-1">
                <a:latin typeface="Arial"/>
              </a:rPr>
              <a:t>누르면 되나 현재 </a:t>
            </a:r>
            <a:r>
              <a:rPr lang="en-US" sz="1800" b="0" strike="noStrike" spc="-1">
                <a:latin typeface="Arial"/>
              </a:rPr>
              <a:t>STK500 </a:t>
            </a:r>
            <a:r>
              <a:rPr lang="ko-KR" sz="1800" b="0" strike="noStrike" spc="-1">
                <a:latin typeface="Arial"/>
              </a:rPr>
              <a:t>에러 발생 중</a:t>
            </a:r>
            <a:r>
              <a:rPr lang="en-US" sz="1800" b="0" strike="noStrike" spc="-1">
                <a:latin typeface="Arial"/>
              </a:rPr>
              <a:t>..</a:t>
            </a:r>
          </a:p>
          <a:p>
            <a:r>
              <a:rPr lang="en-US" sz="1800" b="0" strike="noStrike" spc="-1">
                <a:latin typeface="Arial"/>
              </a:rPr>
              <a:t>(</a:t>
            </a:r>
            <a:r>
              <a:rPr lang="ko-KR" sz="1800" b="0" strike="noStrike" spc="-1">
                <a:latin typeface="Arial"/>
              </a:rPr>
              <a:t>그래서 이후엔 다른 방법 사용 해볼 것임</a:t>
            </a:r>
            <a:r>
              <a:rPr lang="en-US" sz="1800" b="0" strike="noStrike" spc="-1">
                <a:latin typeface="Arial"/>
              </a:rPr>
              <a:t>)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621000" y="849240"/>
            <a:ext cx="902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Codeblock 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프로그램 사용 후 </a:t>
            </a:r>
            <a:r>
              <a:rPr lang="en-US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ISP</a:t>
            </a:r>
            <a:r>
              <a:rPr lang="ko-KR" sz="2400" b="1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로 컴파일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576000" y="1370880"/>
            <a:ext cx="7686360" cy="42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solidFill>
                  <a:srgbClr val="2A6099"/>
                </a:solidFill>
                <a:latin typeface="Arial"/>
              </a:rPr>
              <a:t>- </a:t>
            </a:r>
            <a:r>
              <a:rPr lang="ko-KR" sz="1800" b="0" strike="noStrike" spc="-1">
                <a:solidFill>
                  <a:srgbClr val="2A6099"/>
                </a:solidFill>
                <a:latin typeface="Arial"/>
              </a:rPr>
              <a:t>우선 아래와 같이 </a:t>
            </a:r>
            <a:r>
              <a:rPr lang="en-US" sz="1800" b="0" strike="noStrike" spc="-1">
                <a:solidFill>
                  <a:srgbClr val="2A6099"/>
                </a:solidFill>
                <a:latin typeface="Arial"/>
              </a:rPr>
              <a:t>Linux</a:t>
            </a:r>
            <a:r>
              <a:rPr lang="ko-KR" sz="1800" b="0" strike="noStrike" spc="-1">
                <a:solidFill>
                  <a:srgbClr val="2A6099"/>
                </a:solidFill>
                <a:latin typeface="Arial"/>
              </a:rPr>
              <a:t>에 </a:t>
            </a:r>
            <a:r>
              <a:rPr lang="en-US" sz="1800" b="0" strike="noStrike" spc="-1">
                <a:solidFill>
                  <a:srgbClr val="2A6099"/>
                </a:solidFill>
                <a:latin typeface="Arial"/>
              </a:rPr>
              <a:t>AVR </a:t>
            </a:r>
            <a:r>
              <a:rPr lang="ko-KR" sz="1800" b="0" strike="noStrike" spc="-1">
                <a:solidFill>
                  <a:srgbClr val="2A6099"/>
                </a:solidFill>
                <a:latin typeface="Arial"/>
              </a:rPr>
              <a:t>코딩을 위한 기본 설정을 합니다</a:t>
            </a:r>
            <a:r>
              <a:rPr lang="en-US" sz="1800" b="0" strike="noStrike" spc="-1">
                <a:solidFill>
                  <a:srgbClr val="2A6099"/>
                </a:solidFill>
                <a:latin typeface="Arial"/>
              </a:rPr>
              <a:t>.</a:t>
            </a:r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</a:rPr>
              <a:t>   1. sudo apt-get update</a:t>
            </a:r>
          </a:p>
          <a:p>
            <a:r>
              <a:rPr lang="en-US" sz="1800" b="0" strike="noStrike" spc="-1">
                <a:latin typeface="Arial"/>
              </a:rPr>
              <a:t>   2. sudo apt-get install codeblocks</a:t>
            </a:r>
          </a:p>
          <a:p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solidFill>
                  <a:srgbClr val="2A6099"/>
                </a:solidFill>
                <a:latin typeface="Arial"/>
              </a:rPr>
              <a:t>- Linux </a:t>
            </a:r>
            <a:r>
              <a:rPr lang="ko-KR" sz="1800" b="0" strike="noStrike" spc="-1">
                <a:solidFill>
                  <a:srgbClr val="2A6099"/>
                </a:solidFill>
                <a:latin typeface="Arial"/>
              </a:rPr>
              <a:t>용 시리얼 프로그래머 설치</a:t>
            </a:r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</a:rPr>
              <a:t>   1. sudo add-apt-repository ppa:pmjdebruijn/avrdude-release</a:t>
            </a:r>
          </a:p>
          <a:p>
            <a:r>
              <a:rPr lang="en-US" sz="1800" b="0" strike="noStrike" spc="-1">
                <a:latin typeface="Arial"/>
              </a:rPr>
              <a:t>   2. sudo apt-get update</a:t>
            </a:r>
          </a:p>
          <a:p>
            <a:r>
              <a:rPr lang="en-US" sz="1800" b="0" strike="noStrike" spc="-1">
                <a:latin typeface="Arial"/>
              </a:rPr>
              <a:t>   3. sudo apt-get install libc6-dev-i386</a:t>
            </a:r>
          </a:p>
          <a:p>
            <a:r>
              <a:rPr lang="en-US" sz="1800" b="0" strike="noStrike" spc="-1">
                <a:latin typeface="Arial"/>
              </a:rPr>
              <a:t>   4. sudo apt-get install binutils-avr gcc-avr avr-libc avrdude libc6-dev-i386</a:t>
            </a:r>
          </a:p>
          <a:p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solidFill>
                  <a:srgbClr val="2A6099"/>
                </a:solidFill>
                <a:latin typeface="Arial"/>
              </a:rPr>
              <a:t>- </a:t>
            </a:r>
            <a:r>
              <a:rPr lang="ko-KR" sz="1800" b="0" strike="noStrike" spc="-1">
                <a:solidFill>
                  <a:srgbClr val="2A6099"/>
                </a:solidFill>
                <a:latin typeface="Arial"/>
              </a:rPr>
              <a:t>설치확인</a:t>
            </a:r>
            <a:r>
              <a:rPr lang="en-US" sz="1800" b="0" strike="noStrike" spc="-1">
                <a:solidFill>
                  <a:srgbClr val="2A6099"/>
                </a:solidFill>
                <a:latin typeface="Arial"/>
              </a:rPr>
              <a:t>(codeblocks, avrdude)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</a:rPr>
              <a:t>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27600" y="45000"/>
            <a:ext cx="103640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1. Ubuntu Linux 20.04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에서 </a:t>
            </a:r>
            <a:r>
              <a:rPr lang="en-US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Arduino </a:t>
            </a:r>
            <a:r>
              <a:rPr lang="ko-KR" sz="3000" b="0" strike="noStrike" spc="-1">
                <a:solidFill>
                  <a:srgbClr val="000000"/>
                </a:solidFill>
                <a:latin typeface="현대하모니 L"/>
                <a:ea typeface="현대하모니 L"/>
              </a:rPr>
              <a:t>기본 설정하기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288000" y="1034280"/>
            <a:ext cx="7474680" cy="562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solidFill>
                  <a:srgbClr val="2A6099"/>
                </a:solidFill>
                <a:latin typeface="Arial"/>
              </a:rPr>
              <a:t>- </a:t>
            </a:r>
            <a:r>
              <a:rPr lang="ko-KR" sz="1800" b="0" strike="noStrike" spc="-1">
                <a:solidFill>
                  <a:srgbClr val="2A6099"/>
                </a:solidFill>
                <a:latin typeface="Arial"/>
              </a:rPr>
              <a:t>기본 예제 돌려 보기</a:t>
            </a:r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</a:rPr>
              <a:t>  1. </a:t>
            </a:r>
            <a:r>
              <a:rPr lang="ko-KR" sz="1800" b="0" strike="noStrike" spc="-1">
                <a:latin typeface="Arial"/>
              </a:rPr>
              <a:t>적당한 위치로 이동한다</a:t>
            </a:r>
            <a:r>
              <a:rPr lang="en-US" sz="1800" b="0" strike="noStrike" spc="-1">
                <a:latin typeface="Arial"/>
              </a:rPr>
              <a:t>.</a:t>
            </a:r>
          </a:p>
          <a:p>
            <a:r>
              <a:rPr lang="en-US" sz="1800" b="0" strike="noStrike" spc="-1">
                <a:latin typeface="Arial"/>
              </a:rPr>
              <a:t>  2. mkdir -p </a:t>
            </a:r>
            <a:r>
              <a:rPr lang="ko-KR" sz="1800" b="0" strike="noStrike" spc="-1">
                <a:latin typeface="Arial"/>
              </a:rPr>
              <a:t>적당한위치</a:t>
            </a:r>
            <a:r>
              <a:rPr lang="en-US" sz="1800" b="0" strike="noStrike" spc="-1">
                <a:latin typeface="Arial"/>
              </a:rPr>
              <a:t>/proj/avr</a:t>
            </a:r>
          </a:p>
          <a:p>
            <a:r>
              <a:rPr lang="en-US" sz="1800" b="0" strike="noStrike" spc="-1">
                <a:latin typeface="Arial"/>
              </a:rPr>
              <a:t>  3. Codeblock</a:t>
            </a:r>
            <a:r>
              <a:rPr lang="ko-KR" sz="1800" b="0" strike="noStrike" spc="-1">
                <a:latin typeface="Arial"/>
              </a:rPr>
              <a:t>에서 </a:t>
            </a:r>
            <a:r>
              <a:rPr lang="en-US" sz="1800" b="0" strike="noStrike" spc="-1">
                <a:latin typeface="Arial"/>
              </a:rPr>
              <a:t>File -&gt; New -&gt; Project -&gt; AVR Project</a:t>
            </a:r>
          </a:p>
          <a:p>
            <a:r>
              <a:rPr lang="en-US" sz="1800" b="0" strike="noStrike" spc="-1">
                <a:latin typeface="Arial"/>
              </a:rPr>
              <a:t>  4. Next</a:t>
            </a:r>
          </a:p>
          <a:p>
            <a:r>
              <a:rPr lang="en-US" sz="1800" b="0" strike="noStrike" spc="-1">
                <a:latin typeface="Arial"/>
              </a:rPr>
              <a:t>  5. Project title: blink</a:t>
            </a:r>
          </a:p>
          <a:p>
            <a:r>
              <a:rPr lang="en-US" sz="1800" b="0" strike="noStrike" spc="-1">
                <a:latin typeface="Arial"/>
              </a:rPr>
              <a:t>     Folder to create project in: </a:t>
            </a:r>
            <a:r>
              <a:rPr lang="ko-KR" sz="1800" b="0" strike="noStrike" spc="-1">
                <a:latin typeface="Arial"/>
              </a:rPr>
              <a:t>위치</a:t>
            </a:r>
            <a:r>
              <a:rPr lang="en-US" sz="1800" b="0" strike="noStrike" spc="-1">
                <a:latin typeface="Arial"/>
              </a:rPr>
              <a:t>(</a:t>
            </a:r>
            <a:r>
              <a:rPr lang="ko-KR" sz="1800" b="0" strike="noStrike" spc="-1">
                <a:latin typeface="Arial"/>
              </a:rPr>
              <a:t>위에서 잡은 위치로 지정하는 것이 좋음</a:t>
            </a:r>
            <a:r>
              <a:rPr lang="en-US" sz="1800" b="0" strike="noStrike" spc="-1">
                <a:latin typeface="Arial"/>
              </a:rPr>
              <a:t>)</a:t>
            </a:r>
          </a:p>
          <a:p>
            <a:r>
              <a:rPr lang="en-US" sz="1800" b="0" strike="noStrike" spc="-1">
                <a:latin typeface="Arial"/>
              </a:rPr>
              <a:t>     project filename: blink.cbp</a:t>
            </a:r>
          </a:p>
          <a:p>
            <a:r>
              <a:rPr lang="en-US" sz="1800" b="0" strike="noStrike" spc="-1">
                <a:latin typeface="Arial"/>
              </a:rPr>
              <a:t>     Resulting filename: ~~~</a:t>
            </a:r>
          </a:p>
          <a:p>
            <a:r>
              <a:rPr lang="en-US" sz="1800" b="0" strike="noStrike" spc="-1">
                <a:latin typeface="Arial"/>
              </a:rPr>
              <a:t>     Next</a:t>
            </a:r>
          </a:p>
          <a:p>
            <a:r>
              <a:rPr lang="en-US" sz="1800" b="0" strike="noStrike" spc="-1">
                <a:latin typeface="Arial"/>
              </a:rPr>
              <a:t> 6. Uncheck: Create "Debug" configuration</a:t>
            </a:r>
          </a:p>
          <a:p>
            <a:r>
              <a:rPr lang="en-US" sz="1800" b="0" strike="noStrike" spc="-1">
                <a:latin typeface="Arial"/>
              </a:rPr>
              <a:t>     Next</a:t>
            </a:r>
          </a:p>
          <a:p>
            <a:r>
              <a:rPr lang="en-US" sz="1800" b="0" strike="noStrike" spc="-1">
                <a:latin typeface="Arial"/>
              </a:rPr>
              <a:t> 7. Please choose a processor for this project: atmega328p</a:t>
            </a:r>
          </a:p>
          <a:p>
            <a:r>
              <a:rPr lang="en-US" sz="1800" b="0" strike="noStrike" spc="-1">
                <a:latin typeface="Arial"/>
              </a:rPr>
              <a:t>     Uncheck: Create Fuse, Lock, Signature ~~~</a:t>
            </a:r>
          </a:p>
          <a:p>
            <a:r>
              <a:rPr lang="en-US" sz="1800" b="0" strike="noStrike" spc="-1">
                <a:latin typeface="Arial"/>
              </a:rPr>
              <a:t> 8. Finish</a:t>
            </a:r>
          </a:p>
          <a:p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</a:rPr>
              <a:t>      </a:t>
            </a:r>
            <a:r>
              <a:rPr lang="ko-KR" sz="1800" b="0" strike="noStrike" spc="-1">
                <a:latin typeface="Arial"/>
              </a:rPr>
              <a:t>ㄴ 위의 새 프로젝트 생성 과정은 다음 페이지 부터 스크린 샷 더 참조</a:t>
            </a:r>
            <a:r>
              <a:rPr lang="en-US" sz="1800" b="0" strike="noStrike" spc="-1">
                <a:latin typeface="Arial"/>
              </a:rPr>
              <a:t>.</a:t>
            </a:r>
          </a:p>
          <a:p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</a:rPr>
              <a:t>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2986</TotalTime>
  <Words>3254</Words>
  <Application>Microsoft Office PowerPoint</Application>
  <PresentationFormat>사용자 지정</PresentationFormat>
  <Paragraphs>585</Paragraphs>
  <Slides>39</Slides>
  <Notes>2</Notes>
  <HiddenSlides>0</HiddenSlides>
  <MMClips>6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53" baseType="lpstr">
      <vt:lpstr>HY신명조</vt:lpstr>
      <vt:lpstr>HY헤드라인M</vt:lpstr>
      <vt:lpstr>Noto Serif CJK KR</vt:lpstr>
      <vt:lpstr>NanumGothic</vt:lpstr>
      <vt:lpstr>맑은 고딕</vt:lpstr>
      <vt:lpstr>현대하모니 L</vt:lpstr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Kim Dong ok</dc:creator>
  <dc:description/>
  <cp:lastModifiedBy>user</cp:lastModifiedBy>
  <cp:revision>76</cp:revision>
  <cp:lastPrinted>2019-02-25T00:01:41Z</cp:lastPrinted>
  <dcterms:created xsi:type="dcterms:W3CDTF">2019-01-21T05:38:34Z</dcterms:created>
  <dcterms:modified xsi:type="dcterms:W3CDTF">2021-05-15T00:48:23Z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